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mov" ContentType="video/quicktime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1" r:id="rId1"/>
    <p:sldMasterId id="2147483729" r:id="rId2"/>
  </p:sldMasterIdLst>
  <p:notesMasterIdLst>
    <p:notesMasterId r:id="rId56"/>
  </p:notesMasterIdLst>
  <p:handoutMasterIdLst>
    <p:handoutMasterId r:id="rId57"/>
  </p:handoutMasterIdLst>
  <p:sldIdLst>
    <p:sldId id="375" r:id="rId3"/>
    <p:sldId id="369" r:id="rId4"/>
    <p:sldId id="258" r:id="rId5"/>
    <p:sldId id="329" r:id="rId6"/>
    <p:sldId id="330" r:id="rId7"/>
    <p:sldId id="351" r:id="rId8"/>
    <p:sldId id="263" r:id="rId9"/>
    <p:sldId id="264" r:id="rId10"/>
    <p:sldId id="265" r:id="rId11"/>
    <p:sldId id="268" r:id="rId12"/>
    <p:sldId id="331" r:id="rId13"/>
    <p:sldId id="334" r:id="rId14"/>
    <p:sldId id="332" r:id="rId15"/>
    <p:sldId id="333" r:id="rId16"/>
    <p:sldId id="335" r:id="rId17"/>
    <p:sldId id="336" r:id="rId18"/>
    <p:sldId id="284" r:id="rId19"/>
    <p:sldId id="337" r:id="rId20"/>
    <p:sldId id="341" r:id="rId21"/>
    <p:sldId id="338" r:id="rId22"/>
    <p:sldId id="339" r:id="rId23"/>
    <p:sldId id="340" r:id="rId24"/>
    <p:sldId id="343" r:id="rId25"/>
    <p:sldId id="342" r:id="rId26"/>
    <p:sldId id="344" r:id="rId27"/>
    <p:sldId id="345" r:id="rId28"/>
    <p:sldId id="346" r:id="rId29"/>
    <p:sldId id="347" r:id="rId30"/>
    <p:sldId id="348" r:id="rId31"/>
    <p:sldId id="386" r:id="rId32"/>
    <p:sldId id="370" r:id="rId33"/>
    <p:sldId id="350" r:id="rId34"/>
    <p:sldId id="385" r:id="rId35"/>
    <p:sldId id="384" r:id="rId36"/>
    <p:sldId id="352" r:id="rId37"/>
    <p:sldId id="360" r:id="rId38"/>
    <p:sldId id="361" r:id="rId39"/>
    <p:sldId id="354" r:id="rId40"/>
    <p:sldId id="372" r:id="rId41"/>
    <p:sldId id="362" r:id="rId42"/>
    <p:sldId id="387" r:id="rId43"/>
    <p:sldId id="363" r:id="rId44"/>
    <p:sldId id="383" r:id="rId45"/>
    <p:sldId id="364" r:id="rId46"/>
    <p:sldId id="365" r:id="rId47"/>
    <p:sldId id="373" r:id="rId48"/>
    <p:sldId id="366" r:id="rId49"/>
    <p:sldId id="367" r:id="rId50"/>
    <p:sldId id="368" r:id="rId51"/>
    <p:sldId id="328" r:id="rId52"/>
    <p:sldId id="388" r:id="rId53"/>
    <p:sldId id="371" r:id="rId54"/>
    <p:sldId id="374" r:id="rId55"/>
  </p:sldIdLst>
  <p:sldSz cx="9144000" cy="6858000" type="screen4x3"/>
  <p:notesSz cx="6858000" cy="9296400"/>
  <p:custDataLst>
    <p:tags r:id="rId58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75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CD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82" autoAdjust="0"/>
    <p:restoredTop sz="94257" autoAdjust="0"/>
  </p:normalViewPr>
  <p:slideViewPr>
    <p:cSldViewPr snapToGrid="0" snapToObjects="1">
      <p:cViewPr varScale="1">
        <p:scale>
          <a:sx n="147" d="100"/>
          <a:sy n="147" d="100"/>
        </p:scale>
        <p:origin x="1720" y="192"/>
      </p:cViewPr>
      <p:guideLst>
        <p:guide orient="horz" pos="75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7928"/>
    </p:cViewPr>
  </p:sorterViewPr>
  <p:notesViewPr>
    <p:cSldViewPr snapToObjects="1">
      <p:cViewPr varScale="1">
        <p:scale>
          <a:sx n="78" d="100"/>
          <a:sy n="78" d="100"/>
        </p:scale>
        <p:origin x="-1980" y="-96"/>
      </p:cViewPr>
      <p:guideLst>
        <p:guide orient="horz" pos="2928"/>
        <p:guide pos="2160"/>
      </p:guideLst>
    </p:cSldViewPr>
  </p:notesViewPr>
  <p:gridSpacing cx="36576" cy="36576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ags" Target="tags/tag1.xml"/><Relationship Id="rId5" Type="http://schemas.openxmlformats.org/officeDocument/2006/relationships/slide" Target="slides/slide3.xml"/><Relationship Id="rId61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138"/>
          </a:xfrm>
          <a:prstGeom prst="rect">
            <a:avLst/>
          </a:prstGeom>
        </p:spPr>
        <p:txBody>
          <a:bodyPr vert="horz" lIns="92291" tIns="46145" rIns="92291" bIns="46145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5138"/>
          </a:xfrm>
          <a:prstGeom prst="rect">
            <a:avLst/>
          </a:prstGeom>
        </p:spPr>
        <p:txBody>
          <a:bodyPr vert="horz" wrap="square" lIns="92291" tIns="46145" rIns="92291" bIns="46145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cs typeface="Arial" charset="0"/>
              </a:defRPr>
            </a:lvl1pPr>
          </a:lstStyle>
          <a:p>
            <a:pPr>
              <a:defRPr/>
            </a:pPr>
            <a:fld id="{EEDC37EB-AB29-CE4F-B220-F9595791E035}" type="datetimeFigureOut">
              <a:rPr lang="en-US"/>
              <a:pPr>
                <a:defRPr/>
              </a:pPr>
              <a:t>11/2/21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2971800" cy="465138"/>
          </a:xfrm>
          <a:prstGeom prst="rect">
            <a:avLst/>
          </a:prstGeom>
        </p:spPr>
        <p:txBody>
          <a:bodyPr vert="horz" lIns="92291" tIns="46145" rIns="92291" bIns="46145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29675"/>
            <a:ext cx="2971800" cy="465138"/>
          </a:xfrm>
          <a:prstGeom prst="rect">
            <a:avLst/>
          </a:prstGeom>
        </p:spPr>
        <p:txBody>
          <a:bodyPr vert="horz" wrap="square" lIns="92291" tIns="46145" rIns="92291" bIns="4614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cs typeface="Arial" charset="0"/>
              </a:defRPr>
            </a:lvl1pPr>
          </a:lstStyle>
          <a:p>
            <a:pPr>
              <a:defRPr/>
            </a:pPr>
            <a:fld id="{AF53901B-E1FB-2A41-B3C1-A68737612A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3938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40.png>
</file>

<file path=ppt/media/image41.png>
</file>

<file path=ppt/media/image42.png>
</file>

<file path=ppt/media/image45.png>
</file>

<file path=ppt/media/image5.png>
</file>

<file path=ppt/media/image6.png>
</file>

<file path=ppt/media/image7.pn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82550"/>
            <a:ext cx="6172200" cy="4629150"/>
          </a:xfrm>
          <a:prstGeom prst="rect">
            <a:avLst/>
          </a:prstGeom>
          <a:solidFill>
            <a:scrgbClr r="0" g="0" b="0"/>
          </a:solidFill>
          <a:ln w="12700">
            <a:solidFill>
              <a:prstClr val="black"/>
            </a:solidFill>
          </a:ln>
        </p:spPr>
        <p:txBody>
          <a:bodyPr vert="horz" lIns="90569" tIns="45286" rIns="90569" bIns="45286" rtlCol="0" anchor="ctr"/>
          <a:lstStyle/>
          <a:p>
            <a:pPr lvl="0"/>
            <a:endParaRPr lang="en-US" noProof="0" dirty="0"/>
          </a:p>
        </p:txBody>
      </p:sp>
      <p:sp>
        <p:nvSpPr>
          <p:cNvPr id="8" name="Text Box 45"/>
          <p:cNvSpPr txBox="1">
            <a:spLocks noChangeArrowheads="1"/>
          </p:cNvSpPr>
          <p:nvPr/>
        </p:nvSpPr>
        <p:spPr bwMode="auto">
          <a:xfrm>
            <a:off x="6175375" y="8939213"/>
            <a:ext cx="447675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43" tIns="45222" rIns="90443" bIns="4522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fld id="{77008066-E271-6C4A-8501-D7E6157DD160}" type="slidenum">
              <a:rPr lang="en-US" sz="1200" smtClean="0">
                <a:latin typeface="Times New Roman" charset="0"/>
              </a:rPr>
              <a:pPr algn="ctr" eaLnBrk="1" hangingPunct="1">
                <a:spcBef>
                  <a:spcPct val="50000"/>
                </a:spcBef>
                <a:defRPr/>
              </a:pPr>
              <a:t>‹#›</a:t>
            </a:fld>
            <a:endParaRPr lang="en-US" sz="1200">
              <a:latin typeface="Times New Roman" charset="0"/>
            </a:endParaRPr>
          </a:p>
        </p:txBody>
      </p:sp>
      <p:grpSp>
        <p:nvGrpSpPr>
          <p:cNvPr id="9220" name="Group 50"/>
          <p:cNvGrpSpPr>
            <a:grpSpLocks/>
          </p:cNvGrpSpPr>
          <p:nvPr/>
        </p:nvGrpSpPr>
        <p:grpSpPr bwMode="auto">
          <a:xfrm>
            <a:off x="966788" y="5205413"/>
            <a:ext cx="4837112" cy="3910012"/>
            <a:chOff x="624" y="3164"/>
            <a:chExt cx="3120" cy="2467"/>
          </a:xfrm>
        </p:grpSpPr>
        <p:sp>
          <p:nvSpPr>
            <p:cNvPr id="9222" name="Line 29"/>
            <p:cNvSpPr>
              <a:spLocks noChangeShapeType="1"/>
            </p:cNvSpPr>
            <p:nvPr/>
          </p:nvSpPr>
          <p:spPr bwMode="auto">
            <a:xfrm>
              <a:off x="624" y="3164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3" name="Line 30"/>
            <p:cNvSpPr>
              <a:spLocks noChangeShapeType="1"/>
            </p:cNvSpPr>
            <p:nvPr/>
          </p:nvSpPr>
          <p:spPr bwMode="auto">
            <a:xfrm>
              <a:off x="624" y="3327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4" name="Line 31"/>
            <p:cNvSpPr>
              <a:spLocks noChangeShapeType="1"/>
            </p:cNvSpPr>
            <p:nvPr/>
          </p:nvSpPr>
          <p:spPr bwMode="auto">
            <a:xfrm>
              <a:off x="624" y="3471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5" name="Line 32"/>
            <p:cNvSpPr>
              <a:spLocks noChangeShapeType="1"/>
            </p:cNvSpPr>
            <p:nvPr/>
          </p:nvSpPr>
          <p:spPr bwMode="auto">
            <a:xfrm>
              <a:off x="624" y="3615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6" name="Line 33"/>
            <p:cNvSpPr>
              <a:spLocks noChangeShapeType="1"/>
            </p:cNvSpPr>
            <p:nvPr/>
          </p:nvSpPr>
          <p:spPr bwMode="auto">
            <a:xfrm>
              <a:off x="624" y="3759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7" name="Line 34"/>
            <p:cNvSpPr>
              <a:spLocks noChangeShapeType="1"/>
            </p:cNvSpPr>
            <p:nvPr/>
          </p:nvSpPr>
          <p:spPr bwMode="auto">
            <a:xfrm>
              <a:off x="624" y="3903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8" name="Line 35"/>
            <p:cNvSpPr>
              <a:spLocks noChangeShapeType="1"/>
            </p:cNvSpPr>
            <p:nvPr/>
          </p:nvSpPr>
          <p:spPr bwMode="auto">
            <a:xfrm>
              <a:off x="624" y="4047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9" name="Line 36"/>
            <p:cNvSpPr>
              <a:spLocks noChangeShapeType="1"/>
            </p:cNvSpPr>
            <p:nvPr/>
          </p:nvSpPr>
          <p:spPr bwMode="auto">
            <a:xfrm>
              <a:off x="624" y="4191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0" name="Line 37"/>
            <p:cNvSpPr>
              <a:spLocks noChangeShapeType="1"/>
            </p:cNvSpPr>
            <p:nvPr/>
          </p:nvSpPr>
          <p:spPr bwMode="auto">
            <a:xfrm>
              <a:off x="624" y="4335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1" name="Line 38"/>
            <p:cNvSpPr>
              <a:spLocks noChangeShapeType="1"/>
            </p:cNvSpPr>
            <p:nvPr/>
          </p:nvSpPr>
          <p:spPr bwMode="auto">
            <a:xfrm>
              <a:off x="624" y="4479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2" name="Line 39"/>
            <p:cNvSpPr>
              <a:spLocks noChangeShapeType="1"/>
            </p:cNvSpPr>
            <p:nvPr/>
          </p:nvSpPr>
          <p:spPr bwMode="auto">
            <a:xfrm>
              <a:off x="624" y="4623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3" name="Line 40"/>
            <p:cNvSpPr>
              <a:spLocks noChangeShapeType="1"/>
            </p:cNvSpPr>
            <p:nvPr/>
          </p:nvSpPr>
          <p:spPr bwMode="auto">
            <a:xfrm>
              <a:off x="624" y="4767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4" name="Line 41"/>
            <p:cNvSpPr>
              <a:spLocks noChangeShapeType="1"/>
            </p:cNvSpPr>
            <p:nvPr/>
          </p:nvSpPr>
          <p:spPr bwMode="auto">
            <a:xfrm>
              <a:off x="624" y="4911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5" name="Line 42"/>
            <p:cNvSpPr>
              <a:spLocks noChangeShapeType="1"/>
            </p:cNvSpPr>
            <p:nvPr/>
          </p:nvSpPr>
          <p:spPr bwMode="auto">
            <a:xfrm>
              <a:off x="624" y="5055"/>
              <a:ext cx="3120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236" name="Picture 43" descr="CSOM2 Primary Logo Black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" y="5253"/>
              <a:ext cx="852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cap="rnd">
                  <a:solidFill>
                    <a:srgbClr val="000000"/>
                  </a:solidFill>
                  <a:prstDash val="sysDot"/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237" name="Line 47"/>
            <p:cNvSpPr>
              <a:spLocks noChangeShapeType="1"/>
            </p:cNvSpPr>
            <p:nvPr/>
          </p:nvSpPr>
          <p:spPr bwMode="auto">
            <a:xfrm>
              <a:off x="1654" y="5199"/>
              <a:ext cx="0" cy="43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" name="Text Box 44"/>
          <p:cNvSpPr txBox="1">
            <a:spLocks noChangeArrowheads="1"/>
          </p:cNvSpPr>
          <p:nvPr/>
        </p:nvSpPr>
        <p:spPr bwMode="auto">
          <a:xfrm>
            <a:off x="2711450" y="8426450"/>
            <a:ext cx="2868613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lIns="90443" tIns="45222" rIns="90443" bIns="45222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r>
              <a:rPr lang="en-US" sz="1000" b="1" dirty="0">
                <a:ea typeface="+mn-ea"/>
                <a:cs typeface="Arial" charset="0"/>
              </a:rPr>
              <a:t>EXECUTIVE EDUCATION</a:t>
            </a:r>
          </a:p>
          <a:p>
            <a:pPr>
              <a:defRPr/>
            </a:pPr>
            <a:r>
              <a:rPr lang="en-US" sz="1000" dirty="0">
                <a:ea typeface="+mn-ea"/>
                <a:cs typeface="Arial" charset="0"/>
              </a:rPr>
              <a:t>612-624-2545</a:t>
            </a:r>
          </a:p>
          <a:p>
            <a:pPr>
              <a:defRPr/>
            </a:pPr>
            <a:r>
              <a:rPr lang="en-US" sz="1000" dirty="0">
                <a:ea typeface="+mn-ea"/>
                <a:cs typeface="Arial" charset="0"/>
              </a:rPr>
              <a:t>execed@umn.edu</a:t>
            </a:r>
          </a:p>
          <a:p>
            <a:pPr>
              <a:defRPr/>
            </a:pPr>
            <a:r>
              <a:rPr lang="en-US" sz="1000" dirty="0">
                <a:ea typeface="+mn-ea"/>
                <a:cs typeface="Arial" charset="0"/>
              </a:rPr>
              <a:t>http://www.csom.umn.edu/executive-education	</a:t>
            </a:r>
          </a:p>
        </p:txBody>
      </p:sp>
    </p:spTree>
    <p:extLst>
      <p:ext uri="{BB962C8B-B14F-4D97-AF65-F5344CB8AC3E}">
        <p14:creationId xmlns:p14="http://schemas.microsoft.com/office/powerpoint/2010/main" val="37417735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6421" y="4416426"/>
            <a:ext cx="5485158" cy="41830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Talk about gamma,</a:t>
            </a:r>
            <a:r>
              <a:rPr lang="en-US" baseline="0" dirty="0"/>
              <a:t> </a:t>
            </a:r>
            <a:r>
              <a:rPr lang="en-US" baseline="0" dirty="0" err="1"/>
              <a:t>poisson’s</a:t>
            </a:r>
            <a:r>
              <a:rPr lang="en-US" baseline="0" dirty="0"/>
              <a:t> ratio.  It is a variable that describes a material property of rubber.  Its “Stretch to Compression.”  An engineer has already got their hand into the cookie jar here.  This number is a dimensionless quantity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027" y="8829675"/>
            <a:ext cx="2972421" cy="4651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9F23425-9950-424C-AF3C-F2A7920A4588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12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7"/>
          <p:cNvSpPr txBox="1">
            <a:spLocks/>
          </p:cNvSpPr>
          <p:nvPr userDrawn="1"/>
        </p:nvSpPr>
        <p:spPr>
          <a:xfrm>
            <a:off x="6248400" y="510540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31"/>
          <p:cNvSpPr>
            <a:spLocks noChangeArrowheads="1"/>
          </p:cNvSpPr>
          <p:nvPr userDrawn="1"/>
        </p:nvSpPr>
        <p:spPr bwMode="auto">
          <a:xfrm>
            <a:off x="152400" y="6019800"/>
            <a:ext cx="36195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/>
          <a:p>
            <a:r>
              <a:rPr lang="en-US" sz="1000"/>
              <a:t>© no duplication without permission</a:t>
            </a:r>
          </a:p>
        </p:txBody>
      </p:sp>
      <p:sp>
        <p:nvSpPr>
          <p:cNvPr id="6" name="Slide Number Placeholder 7"/>
          <p:cNvSpPr txBox="1">
            <a:spLocks/>
          </p:cNvSpPr>
          <p:nvPr userDrawn="1"/>
        </p:nvSpPr>
        <p:spPr>
          <a:xfrm>
            <a:off x="6934200" y="5959475"/>
            <a:ext cx="2133600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defRPr/>
            </a:pPr>
            <a:fld id="{B1CE5582-B13B-314C-81D5-8A726D7D8BAA}" type="slidenum">
              <a:rPr lang="en-US" sz="1200" smtClean="0"/>
              <a:pPr algn="r" eaLnBrk="1" hangingPunct="1">
                <a:defRPr/>
              </a:pPr>
              <a:t>‹#›</a:t>
            </a:fld>
            <a:endParaRPr lang="en-US" sz="1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" y="1622424"/>
            <a:ext cx="8229600" cy="4525963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 sz="2400" b="1" i="0">
                <a:latin typeface="Calibri"/>
                <a:cs typeface="Calibri"/>
              </a:defRPr>
            </a:lvl1pPr>
            <a:lvl2pPr>
              <a:spcBef>
                <a:spcPts val="0"/>
              </a:spcBef>
              <a:spcAft>
                <a:spcPts val="1200"/>
              </a:spcAft>
              <a:defRPr sz="2200" b="1" i="0">
                <a:latin typeface="Calibri"/>
                <a:cs typeface="Calibri"/>
              </a:defRPr>
            </a:lvl2pPr>
            <a:lvl3pPr>
              <a:spcBef>
                <a:spcPts val="0"/>
              </a:spcBef>
              <a:spcAft>
                <a:spcPts val="1200"/>
              </a:spcAft>
              <a:defRPr sz="2000" b="1" i="0">
                <a:latin typeface="Calibri"/>
                <a:cs typeface="Calibri"/>
              </a:defRPr>
            </a:lvl3pPr>
            <a:lvl4pPr>
              <a:spcBef>
                <a:spcPts val="0"/>
              </a:spcBef>
              <a:spcAft>
                <a:spcPts val="1200"/>
              </a:spcAft>
              <a:defRPr sz="1800" b="1" i="0">
                <a:latin typeface="Calibri"/>
                <a:cs typeface="Calibri"/>
              </a:defRPr>
            </a:lvl4pPr>
            <a:lvl5pPr>
              <a:spcBef>
                <a:spcPts val="0"/>
              </a:spcBef>
              <a:spcAft>
                <a:spcPts val="1200"/>
              </a:spcAft>
              <a:defRPr sz="1800" b="1" i="0">
                <a:latin typeface="Calibri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2800" b="1" i="0">
                <a:latin typeface="Calibri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26256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4038600" cy="4419600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2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419600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2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6E8739-578D-45E3-B466-2931FC7BAC0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88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7"/>
          <p:cNvSpPr txBox="1">
            <a:spLocks/>
          </p:cNvSpPr>
          <p:nvPr userDrawn="1"/>
        </p:nvSpPr>
        <p:spPr>
          <a:xfrm>
            <a:off x="6248400" y="510540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Slide Number Placeholder 7"/>
          <p:cNvSpPr txBox="1">
            <a:spLocks/>
          </p:cNvSpPr>
          <p:nvPr userDrawn="1"/>
        </p:nvSpPr>
        <p:spPr>
          <a:xfrm>
            <a:off x="6781800" y="6326188"/>
            <a:ext cx="2133600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defRPr/>
            </a:pPr>
            <a:fld id="{15A60EFC-2C1D-934D-83A8-F1F99A0DB736}" type="slidenum">
              <a:rPr lang="en-US" sz="1400" smtClean="0">
                <a:solidFill>
                  <a:schemeClr val="bg1"/>
                </a:solidFill>
              </a:rPr>
              <a:pPr algn="r" eaLnBrk="1" hangingPunct="1">
                <a:defRPr/>
              </a:pPr>
              <a:t>‹#›</a:t>
            </a:fld>
            <a:endParaRPr lang="en-US" sz="1400">
              <a:solidFill>
                <a:schemeClr val="bg1"/>
              </a:solidFill>
            </a:endParaRPr>
          </a:p>
        </p:txBody>
      </p:sp>
      <p:pic>
        <p:nvPicPr>
          <p:cNvPr id="4" name="Picture 6" descr="UHG.BodySlide.Corporate Appeal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53"/>
          <a:stretch>
            <a:fillRect/>
          </a:stretch>
        </p:blipFill>
        <p:spPr bwMode="auto">
          <a:xfrm>
            <a:off x="0" y="6148388"/>
            <a:ext cx="9144000" cy="70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1"/>
          <p:cNvSpPr>
            <a:spLocks noChangeArrowheads="1"/>
          </p:cNvSpPr>
          <p:nvPr userDrawn="1"/>
        </p:nvSpPr>
        <p:spPr bwMode="auto">
          <a:xfrm>
            <a:off x="152400" y="6019800"/>
            <a:ext cx="36195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/>
          <a:p>
            <a:r>
              <a:rPr lang="en-US" sz="1000"/>
              <a:t>© no duplication without permission</a:t>
            </a:r>
          </a:p>
        </p:txBody>
      </p:sp>
      <p:sp>
        <p:nvSpPr>
          <p:cNvPr id="6" name="Slide Number Placeholder 7"/>
          <p:cNvSpPr txBox="1">
            <a:spLocks/>
          </p:cNvSpPr>
          <p:nvPr userDrawn="1"/>
        </p:nvSpPr>
        <p:spPr>
          <a:xfrm>
            <a:off x="6934200" y="5959475"/>
            <a:ext cx="2133600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defRPr/>
            </a:pPr>
            <a:fld id="{D89A2489-53CF-6841-8617-645AB14D9D1C}" type="slidenum">
              <a:rPr lang="en-US" sz="1200" smtClean="0"/>
              <a:pPr algn="r" eaLnBrk="1" hangingPunct="1">
                <a:defRPr/>
              </a:pPr>
              <a:t>‹#›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61588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7"/>
          <p:cNvSpPr txBox="1">
            <a:spLocks/>
          </p:cNvSpPr>
          <p:nvPr userDrawn="1"/>
        </p:nvSpPr>
        <p:spPr>
          <a:xfrm>
            <a:off x="6248400" y="510540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Slide Number Placeholder 7"/>
          <p:cNvSpPr txBox="1">
            <a:spLocks/>
          </p:cNvSpPr>
          <p:nvPr userDrawn="1"/>
        </p:nvSpPr>
        <p:spPr>
          <a:xfrm>
            <a:off x="6781800" y="6326188"/>
            <a:ext cx="2133600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defRPr/>
            </a:pPr>
            <a:fld id="{C5A8C331-9472-2E42-B8A5-DE17856A72EA}" type="slidenum">
              <a:rPr lang="en-US" sz="1400" smtClean="0">
                <a:solidFill>
                  <a:schemeClr val="bg1"/>
                </a:solidFill>
              </a:rPr>
              <a:pPr algn="r" eaLnBrk="1" hangingPunct="1">
                <a:defRPr/>
              </a:pPr>
              <a:t>‹#›</a:t>
            </a:fld>
            <a:endParaRPr lang="en-US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71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9381FA1D-3FC8-014B-8912-82A9910CF8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6" descr="UHG.BodySlide.Corporate Appeal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4"/>
          <a:stretch>
            <a:fillRect/>
          </a:stretch>
        </p:blipFill>
        <p:spPr bwMode="auto">
          <a:xfrm>
            <a:off x="0" y="1600200"/>
            <a:ext cx="91440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6" descr="UHG.BodySlide.Corporate Appeal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606"/>
          <a:stretch>
            <a:fillRect/>
          </a:stretch>
        </p:blipFill>
        <p:spPr bwMode="auto">
          <a:xfrm>
            <a:off x="0" y="0"/>
            <a:ext cx="9144000" cy="133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5240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8" r:id="rId2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3600" b="1" i="0" kern="1200">
          <a:solidFill>
            <a:schemeClr val="tx2"/>
          </a:solidFill>
          <a:latin typeface="Calibri"/>
          <a:ea typeface="ＭＳ Ｐゴシック" charset="0"/>
          <a:cs typeface="Calibri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 txBox="1">
            <a:spLocks/>
          </p:cNvSpPr>
          <p:nvPr userDrawn="1"/>
        </p:nvSpPr>
        <p:spPr>
          <a:xfrm>
            <a:off x="6858000" y="6477000"/>
            <a:ext cx="2133600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defRPr/>
            </a:pPr>
            <a:fld id="{8410BFC5-C291-5947-ACDF-025D924701D6}" type="slidenum">
              <a:rPr lang="en-US" sz="1200" smtClean="0"/>
              <a:pPr algn="r" eaLnBrk="1" hangingPunct="1">
                <a:defRPr/>
              </a:pPr>
              <a:t>‹#›</a:t>
            </a:fld>
            <a:endParaRPr lang="en-US" sz="12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://www.google.com/url?sa=i&amp;rct=j&amp;q=&amp;esrc=s&amp;frm=1&amp;source=images&amp;cd=&amp;cad=rja&amp;docid=jV02Z83nfiMJ_M&amp;tbnid=eiqGh4x0kdPgCM:&amp;ved=0CAUQjRw&amp;url=http://luxurybeachescape.blogspot.com/2011/07/country-drive.html&amp;ei=klO6UdCIIeiayAHE-4CwBw&amp;bvm=bv.47883778,d.aWc&amp;psig=AFQjCNFJjvT6ffdL30LjBXaiJ7_hLULeMQ&amp;ust=1371251982718520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://www.google.com/url?sa=i&amp;rct=j&amp;q=&amp;esrc=s&amp;frm=1&amp;source=images&amp;cd=&amp;cad=rja&amp;docid=qW3R8XL9wpbJ9M&amp;tbnid=OAbX_LAjguHcOM:&amp;ved=0CAUQjRw&amp;url=http://jedismedicine.blogspot.com/2010/08/my-dad-says-so.html&amp;ei=3Iy6Uf25McSuyQGs54GADA&amp;bvm=bv.47883778,d.aWc&amp;psig=AFQjCNHMTSSBBexgdf5t6gpbGw5nzOE5UA&amp;ust=1371266609726587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://www.google.com/url?sa=i&amp;rct=j&amp;q=&amp;esrc=s&amp;frm=1&amp;source=images&amp;cd=&amp;cad=rja&amp;docid=qW3R8XL9wpbJ9M&amp;tbnid=OAbX_LAjguHcOM:&amp;ved=0CAUQjRw&amp;url=http://jedismedicine.blogspot.com/2010/08/my-dad-says-so.html&amp;ei=3Iy6Uf25McSuyQGs54GADA&amp;bvm=bv.47883778,d.aWc&amp;psig=AFQjCNHMTSSBBexgdf5t6gpbGw5nzOE5UA&amp;ust=1371266609726587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url?sa=i&amp;rct=j&amp;q=&amp;esrc=s&amp;frm=1&amp;source=images&amp;cd=&amp;cad=rja&amp;docid=qW3R8XL9wpbJ9M&amp;tbnid=OAbX_LAjguHcOM:&amp;ved=0CAUQjRw&amp;url=http://jedismedicine.blogspot.com/2010/08/my-dad-says-so.html&amp;ei=3Iy6Uf25McSuyQGs54GADA&amp;bvm=bv.47883778,d.aWc&amp;psig=AFQjCNHMTSSBBexgdf5t6gpbGw5nzOE5UA&amp;ust=1371266609726587" TargetMode="Externa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199" y="1166800"/>
            <a:ext cx="8229600" cy="1143000"/>
          </a:xfrm>
        </p:spPr>
        <p:txBody>
          <a:bodyPr/>
          <a:lstStyle/>
          <a:p>
            <a:r>
              <a:rPr lang="en-US" dirty="0"/>
              <a:t>Multivariate Design of Experiments for Engineering Dimensional Analysis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50532" y="2330077"/>
            <a:ext cx="484293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Chris Nachtsheim</a:t>
            </a:r>
          </a:p>
          <a:p>
            <a:pPr algn="ctr"/>
            <a:r>
              <a:rPr lang="en-US" sz="1600" b="1" dirty="0"/>
              <a:t>Carlson School of Management and</a:t>
            </a:r>
          </a:p>
          <a:p>
            <a:pPr algn="ctr"/>
            <a:r>
              <a:rPr lang="en-US" sz="1600" b="1" dirty="0"/>
              <a:t>School of Statistics</a:t>
            </a:r>
          </a:p>
          <a:p>
            <a:pPr algn="ctr"/>
            <a:r>
              <a:rPr lang="en-US" sz="1600" b="1" dirty="0"/>
              <a:t>University of Minnesota</a:t>
            </a:r>
          </a:p>
          <a:p>
            <a:pPr algn="ctr"/>
            <a:endParaRPr lang="en-US" sz="1600" b="1" dirty="0"/>
          </a:p>
          <a:p>
            <a:pPr algn="ctr"/>
            <a:r>
              <a:rPr lang="en-US" sz="1600" b="1" dirty="0"/>
              <a:t>Daniel J Eck</a:t>
            </a:r>
          </a:p>
          <a:p>
            <a:pPr algn="ctr"/>
            <a:r>
              <a:rPr lang="en-US" sz="1600" b="1" dirty="0"/>
              <a:t>Department of Statistics</a:t>
            </a:r>
          </a:p>
          <a:p>
            <a:pPr algn="ctr"/>
            <a:r>
              <a:rPr lang="en-US" sz="1600" b="1" dirty="0"/>
              <a:t>University of Illinois</a:t>
            </a:r>
          </a:p>
          <a:p>
            <a:pPr algn="ctr"/>
            <a:endParaRPr lang="en-US" sz="1600" b="1" dirty="0"/>
          </a:p>
          <a:p>
            <a:pPr algn="ctr"/>
            <a:r>
              <a:rPr lang="en-US" sz="1600" b="1" dirty="0"/>
              <a:t>Thomas A Albrecht</a:t>
            </a:r>
          </a:p>
          <a:p>
            <a:pPr algn="ctr"/>
            <a:r>
              <a:rPr lang="en-US" sz="1600" b="1" dirty="0"/>
              <a:t>Atlassian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B0EE7-BB72-314E-A185-4F56000D03E1}"/>
              </a:ext>
            </a:extLst>
          </p:cNvPr>
          <p:cNvSpPr txBox="1"/>
          <p:nvPr/>
        </p:nvSpPr>
        <p:spPr>
          <a:xfrm>
            <a:off x="2576945" y="5538355"/>
            <a:ext cx="4450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FTC Webinar Series, November 3, 2021</a:t>
            </a:r>
          </a:p>
        </p:txBody>
      </p:sp>
    </p:spTree>
    <p:extLst>
      <p:ext uri="{BB962C8B-B14F-4D97-AF65-F5344CB8AC3E}">
        <p14:creationId xmlns:p14="http://schemas.microsoft.com/office/powerpoint/2010/main" val="1292205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Statistical vs. Engineering Approaches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772400" y="6477000"/>
            <a:ext cx="914400" cy="381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97A7AD-1538-4D5A-9E59-494B33E89CA0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2496029"/>
              </p:ext>
            </p:extLst>
          </p:nvPr>
        </p:nvGraphicFramePr>
        <p:xfrm>
          <a:off x="457200" y="1573240"/>
          <a:ext cx="8229600" cy="40284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Statistician’s  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Engineer’s Approach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Factors to vary in experiment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sz="1800" i="0" dirty="0">
                          <a:latin typeface="Cambria Math"/>
                        </a:rPr>
                        <a:t>Two</a:t>
                      </a:r>
                      <a:r>
                        <a:rPr lang="en-US" sz="1800" i="0" baseline="0" dirty="0">
                          <a:latin typeface="Cambria Math"/>
                        </a:rPr>
                        <a:t> (Time, Distance)</a:t>
                      </a:r>
                      <a:endParaRPr lang="en-US" sz="1800" i="0" dirty="0">
                        <a:latin typeface="Cambria Math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Zero (one fixed constant)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  <a:r>
                        <a:rPr lang="en-US" baseline="0" dirty="0"/>
                        <a:t> p</a:t>
                      </a:r>
                      <a:r>
                        <a:rPr lang="en-US" dirty="0"/>
                        <a:t>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itchFamily="34" charset="0"/>
                        <a:buNone/>
                      </a:pPr>
                      <a:r>
                        <a:rPr lang="en-US" dirty="0"/>
                        <a:t>6</a:t>
                      </a:r>
                      <a:r>
                        <a:rPr lang="en-US" baseline="0" dirty="0"/>
                        <a:t> parameters</a:t>
                      </a:r>
                    </a:p>
                    <a:p>
                      <a:pPr marL="0" indent="0">
                        <a:buFont typeface="Arial" pitchFamily="34" charset="0"/>
                        <a:buNone/>
                      </a:pPr>
                      <a:endParaRPr lang="en-US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 fixed constant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Scalability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 valid inside experimental range of factors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Will “scale”  over any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experimental 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Explanatory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Local, empirical</a:t>
                      </a:r>
                      <a:r>
                        <a:rPr lang="en-US" baseline="0" dirty="0"/>
                        <a:t> model</a:t>
                      </a:r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Reveals a “universal law” between</a:t>
                      </a:r>
                      <a:r>
                        <a:rPr lang="en-US" baseline="0" dirty="0"/>
                        <a:t> D,V, &amp; T for physical systems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6915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Dimension reduction </a:t>
            </a:r>
            <a:r>
              <a:rPr lang="en-US" dirty="0">
                <a:solidFill>
                  <a:srgbClr val="FF0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dirty="0">
              <a:solidFill>
                <a:srgbClr val="FF0000"/>
              </a:solidFill>
            </a:endParaRPr>
          </a:p>
          <a:p>
            <a:pPr marL="857250" lvl="1" indent="-457200"/>
            <a:r>
              <a:rPr lang="en-US" dirty="0"/>
              <a:t>The number of factors is reduced by the number of measurement dimensions in the variables</a:t>
            </a:r>
          </a:p>
          <a:p>
            <a:pPr marL="857250" lvl="1" indent="-457200"/>
            <a:r>
              <a:rPr lang="en-US" dirty="0"/>
              <a:t>Our example:  Number of factors = 2.  Number of dimensions is 2 (length, time).  Resulting number of dimensions is zero!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Scalability </a:t>
            </a:r>
            <a:r>
              <a:rPr lang="en-US" dirty="0">
                <a:solidFill>
                  <a:srgbClr val="FF0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dirty="0"/>
          </a:p>
          <a:p>
            <a:pPr marL="857250" lvl="1" indent="-457200"/>
            <a:r>
              <a:rPr lang="en-US" dirty="0"/>
              <a:t>Empirical models are valid within the ranges of the factors</a:t>
            </a:r>
          </a:p>
          <a:p>
            <a:pPr marL="857250" lvl="1" indent="-457200"/>
            <a:r>
              <a:rPr lang="en-US" dirty="0"/>
              <a:t>Dimensionless models scale to any size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 Analysis (DA) Advantages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51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2119270"/>
            <a:ext cx="8229600" cy="1143000"/>
          </a:xfrm>
        </p:spPr>
        <p:txBody>
          <a:bodyPr/>
          <a:lstStyle/>
          <a:p>
            <a:r>
              <a:rPr lang="en-US" dirty="0"/>
              <a:t>Why is scalability important?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498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on a turbine of this size is impossible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0"/>
            <a:ext cx="9144000" cy="4952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78714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on a model of this size is easy. </a:t>
            </a:r>
            <a:br>
              <a:rPr lang="en-US" dirty="0"/>
            </a:br>
            <a:r>
              <a:rPr lang="en-US" dirty="0"/>
              <a:t> If all variables are dimensionless, we can extrapolate!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0"/>
            <a:ext cx="91440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6670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601049"/>
            <a:ext cx="8229600" cy="1143000"/>
          </a:xfrm>
        </p:spPr>
        <p:txBody>
          <a:bodyPr/>
          <a:lstStyle/>
          <a:p>
            <a:r>
              <a:rPr lang="en-US" dirty="0"/>
              <a:t>An even more compelling type of extrapolation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882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2" name="Mars video with audio V3 Trimmed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06425"/>
            <a:ext cx="9144000" cy="564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8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Mars Rover DA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772400" y="6477000"/>
            <a:ext cx="914400" cy="381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97A7AD-1538-4D5A-9E59-494B33E89CA0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67" y="1600200"/>
            <a:ext cx="8405633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816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Step-by-step approach that leads to dimensionless DA model</a:t>
            </a:r>
          </a:p>
          <a:p>
            <a:r>
              <a:rPr lang="en-US" dirty="0"/>
              <a:t>At each step, one variable is used to eliminate a dimension (e.g., M, L, T) from the set of variables.</a:t>
            </a:r>
          </a:p>
          <a:p>
            <a:r>
              <a:rPr lang="en-US" dirty="0"/>
              <a:t>The variable used is eliminated</a:t>
            </a:r>
          </a:p>
          <a:p>
            <a:r>
              <a:rPr lang="en-US" dirty="0"/>
              <a:t>At termination, a reduced set of dimensionless variables is created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Ipsen</a:t>
            </a:r>
            <a:r>
              <a:rPr lang="en-US" dirty="0"/>
              <a:t> (1960) Stepwise Derivation of DA Model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762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0:  Initialize the variables by specifying dimensions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409" y="1892299"/>
            <a:ext cx="3311799" cy="345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93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>
          <a:xfrm>
            <a:off x="533400" y="685800"/>
            <a:ext cx="8229600" cy="1143000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Joint Work With:</a:t>
            </a:r>
          </a:p>
        </p:txBody>
      </p:sp>
      <p:sp>
        <p:nvSpPr>
          <p:cNvPr id="4099" name="Content Placeholder 5"/>
          <p:cNvSpPr>
            <a:spLocks noGrp="1"/>
          </p:cNvSpPr>
          <p:nvPr>
            <p:ph sz="half" idx="2"/>
          </p:nvPr>
        </p:nvSpPr>
        <p:spPr>
          <a:xfrm>
            <a:off x="4533900" y="1567543"/>
            <a:ext cx="4038600" cy="3550920"/>
          </a:xfrm>
        </p:spPr>
        <p:txBody>
          <a:bodyPr/>
          <a:lstStyle/>
          <a:p>
            <a:pPr marL="0" indent="0">
              <a:buNone/>
            </a:pPr>
            <a:endParaRPr lang="en-US" dirty="0">
              <a:ea typeface="ＭＳ Ｐゴシック" pitchFamily="34" charset="-128"/>
            </a:endParaRPr>
          </a:p>
          <a:p>
            <a:pPr marL="0" indent="0">
              <a:buNone/>
            </a:pPr>
            <a:endParaRPr lang="en-US" dirty="0">
              <a:ea typeface="ＭＳ Ｐゴシック" pitchFamily="34" charset="-128"/>
            </a:endParaRPr>
          </a:p>
          <a:p>
            <a:pPr marL="0" indent="0">
              <a:buNone/>
            </a:pPr>
            <a:r>
              <a:rPr lang="en-US" dirty="0">
                <a:ea typeface="ＭＳ Ｐゴシック" pitchFamily="34" charset="-128"/>
              </a:rPr>
              <a:t>Dennis Cook: University of Minnesota</a:t>
            </a:r>
          </a:p>
          <a:p>
            <a:pPr marL="0" indent="0">
              <a:buNone/>
            </a:pPr>
            <a:endParaRPr lang="en-US" dirty="0">
              <a:ea typeface="ＭＳ Ｐゴシック" pitchFamily="34" charset="-128"/>
            </a:endParaRPr>
          </a:p>
          <a:p>
            <a:pPr marL="344488" indent="-344488">
              <a:buNone/>
            </a:pPr>
            <a:endParaRPr lang="en-US" dirty="0">
              <a:ea typeface="ＭＳ Ｐゴシック" pitchFamily="34" charset="-128"/>
            </a:endParaRPr>
          </a:p>
          <a:p>
            <a:pPr marL="344488" indent="-344488"/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fld id="{A6E5A737-922A-4AFD-AA33-DC94C4385BD2}" type="slidenum">
              <a:rPr lang="en-US" smtClean="0">
                <a:solidFill>
                  <a:srgbClr val="005C8A"/>
                </a:solidFill>
              </a:rPr>
              <a:pPr eaLnBrk="1" hangingPunct="1"/>
              <a:t>2</a:t>
            </a:fld>
            <a:endParaRPr lang="en-US">
              <a:solidFill>
                <a:srgbClr val="005C8A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 eaLnBrk="0" hangingPunct="0">
              <a:defRPr/>
            </a:pPr>
            <a:endParaRPr lang="en-US" sz="3200" kern="0" dirty="0">
              <a:solidFill>
                <a:schemeClr val="hlink"/>
              </a:solidFill>
              <a:ea typeface="ＭＳ Ｐゴシック" charset="0"/>
              <a:cs typeface="Arial" pitchFamily="34" charset="0"/>
            </a:endParaRPr>
          </a:p>
        </p:txBody>
      </p:sp>
      <p:pic>
        <p:nvPicPr>
          <p:cNvPr id="4102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753" y="1935075"/>
            <a:ext cx="1654470" cy="2068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499600" y="9482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531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 Use d to eliminate length (L)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224" y="1769840"/>
            <a:ext cx="6176915" cy="373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1635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 Use m (rover mass) to eliminate mass (M)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959" y="1697481"/>
            <a:ext cx="5783774" cy="39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1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 Use gd</a:t>
            </a:r>
            <a:r>
              <a:rPr lang="en-US" baseline="30000" dirty="0"/>
              <a:t>-1</a:t>
            </a:r>
            <a:r>
              <a:rPr lang="en-US" dirty="0"/>
              <a:t> to eliminate time (T)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658" y="1757140"/>
            <a:ext cx="5925477" cy="384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5344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84098" y="1929479"/>
            <a:ext cx="3750569" cy="452596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DA model: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DA terminology: two dimensionless variables or </a:t>
            </a:r>
            <a:r>
              <a:rPr lang="en-US" dirty="0">
                <a:solidFill>
                  <a:srgbClr val="FF0000"/>
                </a:solidFill>
              </a:rPr>
              <a:t>“pi groups”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981" y="4102285"/>
            <a:ext cx="2805048" cy="867014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5706671" y="3339820"/>
            <a:ext cx="15678" cy="8937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7458193" y="3339820"/>
            <a:ext cx="239542" cy="8937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7250" y="2070598"/>
            <a:ext cx="3708960" cy="147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4169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3" y="1600200"/>
            <a:ext cx="9104841" cy="29757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2310" y="4699000"/>
            <a:ext cx="2886063" cy="107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499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Model:</a:t>
            </a:r>
          </a:p>
          <a:p>
            <a:endParaRPr lang="en-US" dirty="0"/>
          </a:p>
          <a:p>
            <a:r>
              <a:rPr lang="en-US" dirty="0"/>
              <a:t>Objective:  Estimate </a:t>
            </a:r>
            <a:r>
              <a:rPr lang="en-US" dirty="0">
                <a:latin typeface="Symbol" charset="2"/>
                <a:cs typeface="Symbol" charset="2"/>
              </a:rPr>
              <a:t>f</a:t>
            </a:r>
            <a:r>
              <a:rPr lang="en-US" dirty="0"/>
              <a:t>  by varying the single factor </a:t>
            </a:r>
            <a:r>
              <a:rPr lang="en-US" dirty="0">
                <a:latin typeface="Symbol" charset="2"/>
                <a:cs typeface="Symbol" charset="2"/>
              </a:rPr>
              <a:t>p</a:t>
            </a:r>
            <a:r>
              <a:rPr lang="en-US" baseline="-25000" dirty="0"/>
              <a:t>1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On Earth, cannot vary </a:t>
            </a:r>
            <a:r>
              <a:rPr lang="en-US" dirty="0">
                <a:latin typeface="Symbol" charset="2"/>
                <a:cs typeface="Symbol" charset="2"/>
              </a:rPr>
              <a:t>r</a:t>
            </a:r>
            <a:r>
              <a:rPr lang="en-US" dirty="0"/>
              <a:t> = density of atmosphere. </a:t>
            </a:r>
          </a:p>
          <a:p>
            <a:r>
              <a:rPr lang="en-US" dirty="0"/>
              <a:t>Could vary </a:t>
            </a:r>
            <a:r>
              <a:rPr lang="en-US" i="1" dirty="0"/>
              <a:t>m</a:t>
            </a:r>
            <a:r>
              <a:rPr lang="en-US" dirty="0"/>
              <a:t> = mass of rover but no need.</a:t>
            </a:r>
          </a:p>
          <a:p>
            <a:r>
              <a:rPr lang="en-US" dirty="0">
                <a:solidFill>
                  <a:srgbClr val="FF0000"/>
                </a:solidFill>
              </a:rPr>
              <a:t>Just vary d in order to vary </a:t>
            </a:r>
            <a:r>
              <a:rPr lang="en-US" i="1" dirty="0">
                <a:solidFill>
                  <a:srgbClr val="FF0000"/>
                </a:solidFill>
                <a:latin typeface="Symbol" charset="2"/>
                <a:cs typeface="Symbol" charset="2"/>
              </a:rPr>
              <a:t>p</a:t>
            </a:r>
            <a:r>
              <a:rPr lang="en-US" i="1" baseline="-25000" dirty="0">
                <a:solidFill>
                  <a:srgbClr val="FF0000"/>
                </a:solidFill>
              </a:rPr>
              <a:t>1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we have a one-factor DA experiment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3316" y="1532468"/>
            <a:ext cx="2177080" cy="6729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4179" y="3179233"/>
            <a:ext cx="2112433" cy="116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787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(Logged) Earth-bound results, n = 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799" y="1460499"/>
            <a:ext cx="5046133" cy="454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6210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66725" y="1622424"/>
            <a:ext cx="3004608" cy="4525963"/>
          </a:xfrm>
        </p:spPr>
        <p:txBody>
          <a:bodyPr/>
          <a:lstStyle/>
          <a:p>
            <a:r>
              <a:rPr lang="en-US" dirty="0"/>
              <a:t>Just change the gravitational constant and the atmospheric density, and re-compute the </a:t>
            </a:r>
            <a:r>
              <a:rPr lang="en-US" dirty="0">
                <a:latin typeface="Symbol" charset="2"/>
                <a:cs typeface="Symbol" charset="2"/>
              </a:rPr>
              <a:t>p</a:t>
            </a:r>
            <a:r>
              <a:rPr lang="en-US" dirty="0"/>
              <a:t> groups: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OK: But what about Mars?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601" y="1447799"/>
            <a:ext cx="5537200" cy="462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4146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32860" y="3264958"/>
            <a:ext cx="2615142" cy="4525963"/>
          </a:xfrm>
        </p:spPr>
        <p:txBody>
          <a:bodyPr/>
          <a:lstStyle/>
          <a:p>
            <a:r>
              <a:rPr lang="en-US" dirty="0"/>
              <a:t>The diameter that slows the rover to 90 m/s is 101 meters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solve for v, smooth, and back-solve for d</a:t>
            </a:r>
            <a:r>
              <a:rPr lang="en-US" baseline="-25000" dirty="0"/>
              <a:t>90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394" y="1955800"/>
            <a:ext cx="1991256" cy="6011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650" y="1511299"/>
            <a:ext cx="5281083" cy="4457741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048002" y="4216400"/>
            <a:ext cx="1523998" cy="13377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8131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shows:</a:t>
            </a:r>
          </a:p>
          <a:p>
            <a:pPr lvl="1"/>
            <a:r>
              <a:rPr lang="en-US" dirty="0"/>
              <a:t>Not only can we extrapolate outside the range of the experimental region</a:t>
            </a:r>
          </a:p>
          <a:p>
            <a:pPr lvl="1"/>
            <a:r>
              <a:rPr lang="en-US" dirty="0"/>
              <a:t>We can understand the effects of changing physical constants without actually changing them</a:t>
            </a:r>
          </a:p>
          <a:p>
            <a:pPr lvl="1"/>
            <a:r>
              <a:rPr lang="en-US" dirty="0"/>
              <a:t>Run an experiment on Earth, extrapolate to Mars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of DA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58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Outline of Talk:</a:t>
            </a:r>
          </a:p>
        </p:txBody>
      </p:sp>
      <p:sp>
        <p:nvSpPr>
          <p:cNvPr id="5123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Verdana" pitchFamily="34" charset="0"/>
              <a:buAutoNum type="arabicPeriod"/>
            </a:pPr>
            <a:r>
              <a:rPr lang="en-US" dirty="0">
                <a:ea typeface="ＭＳ Ｐゴシック" pitchFamily="34" charset="-128"/>
              </a:rPr>
              <a:t>Basic ideas of DA</a:t>
            </a:r>
          </a:p>
          <a:p>
            <a:pPr marL="457200" indent="-457200">
              <a:buFont typeface="Verdana" pitchFamily="34" charset="0"/>
              <a:buAutoNum type="arabicPeriod"/>
            </a:pPr>
            <a:r>
              <a:rPr lang="en-US" dirty="0">
                <a:ea typeface="ＭＳ Ｐゴシック" pitchFamily="34" charset="-128"/>
              </a:rPr>
              <a:t>Address dimensional analysis for multivariate responses</a:t>
            </a:r>
          </a:p>
          <a:p>
            <a:pPr marL="457200" indent="-457200">
              <a:buFont typeface="Verdana" pitchFamily="34" charset="0"/>
              <a:buAutoNum type="arabicPeriod"/>
            </a:pPr>
            <a:r>
              <a:rPr lang="en-US" dirty="0">
                <a:ea typeface="ＭＳ Ｐゴシック" pitchFamily="34" charset="-128"/>
              </a:rPr>
              <a:t>Examples</a:t>
            </a:r>
          </a:p>
          <a:p>
            <a:pPr marL="457200" indent="-457200">
              <a:buFont typeface="Verdana" pitchFamily="34" charset="0"/>
              <a:buAutoNum type="arabicPeriod"/>
            </a:pPr>
            <a:r>
              <a:rPr lang="en-US" dirty="0">
                <a:ea typeface="ＭＳ Ｐゴシック" pitchFamily="34" charset="-128"/>
              </a:rPr>
              <a:t>A glimpse at optimal design techniques for this problem</a:t>
            </a:r>
          </a:p>
          <a:p>
            <a:pPr marL="457200" indent="-457200">
              <a:buFont typeface="Verdana" pitchFamily="34" charset="0"/>
              <a:buAutoNum type="arabicPeriod"/>
            </a:pPr>
            <a:r>
              <a:rPr lang="en-US" dirty="0">
                <a:ea typeface="ＭＳ Ｐゴシック" pitchFamily="34" charset="-128"/>
              </a:rPr>
              <a:t>How we got involved in dimensional analysis</a:t>
            </a:r>
          </a:p>
          <a:p>
            <a:pPr marL="457200" indent="-457200">
              <a:buFont typeface="Verdana" pitchFamily="34" charset="0"/>
              <a:buAutoNum type="arabicPeriod"/>
            </a:pPr>
            <a:r>
              <a:rPr lang="en-US" dirty="0">
                <a:ea typeface="ＭＳ Ｐゴシック" pitchFamily="34" charset="-128"/>
              </a:rPr>
              <a:t>Conclusions</a:t>
            </a:r>
          </a:p>
          <a:p>
            <a:pPr marL="0" indent="0">
              <a:buNone/>
            </a:pPr>
            <a:endParaRPr lang="en-US" dirty="0">
              <a:ea typeface="ＭＳ Ｐゴシック" pitchFamily="34" charset="-128"/>
            </a:endParaRPr>
          </a:p>
        </p:txBody>
      </p:sp>
      <p:sp>
        <p:nvSpPr>
          <p:cNvPr id="5124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772400" y="6477000"/>
            <a:ext cx="9144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fld id="{CA1E7D08-2D20-4DAF-8499-09B9FB7344C7}" type="slidenum">
              <a:rPr lang="en-US" smtClean="0">
                <a:solidFill>
                  <a:srgbClr val="005C8A"/>
                </a:solidFill>
              </a:rPr>
              <a:pPr eaLnBrk="1" hangingPunct="1"/>
              <a:t>3</a:t>
            </a:fld>
            <a:endParaRPr lang="en-US">
              <a:solidFill>
                <a:srgbClr val="005C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547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1327D-456D-5448-B7A5-FCC85A57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this process 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F2061-CF2F-E146-A132-4B18558148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 flipH="1">
            <a:off x="502919" y="4214949"/>
            <a:ext cx="2344784" cy="1652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717CB-928F-A645-83D1-BF27A772D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77690" y="4920342"/>
            <a:ext cx="3209109" cy="94705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AFB1A7-3FFD-9A4D-B427-53F415EAAD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0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Buckingham </a:t>
            </a:r>
            <a:r>
              <a:rPr lang="en-US" dirty="0">
                <a:latin typeface="Symbol" charset="2"/>
                <a:cs typeface="Symbol" charset="2"/>
              </a:rPr>
              <a:t>P</a:t>
            </a:r>
            <a:r>
              <a:rPr lang="en-US" dirty="0"/>
              <a:t> Theorem (1914)</a:t>
            </a:r>
          </a:p>
          <a:p>
            <a:pPr marL="0" indent="0">
              <a:buNone/>
            </a:pPr>
            <a:r>
              <a:rPr lang="en-US" dirty="0"/>
              <a:t>If there is a physically meaningful equation involving a certain number </a:t>
            </a:r>
            <a:r>
              <a:rPr lang="en-US" i="1" dirty="0"/>
              <a:t>n</a:t>
            </a:r>
            <a:r>
              <a:rPr lang="en-US" dirty="0"/>
              <a:t> of physical variables, then the original equation can be rewritten in terms of a set of </a:t>
            </a:r>
            <a:r>
              <a:rPr lang="en-US" b="0" dirty="0"/>
              <a:t>p = n − k </a:t>
            </a:r>
            <a:r>
              <a:rPr lang="en-US" dirty="0"/>
              <a:t>dimensionless parameters π</a:t>
            </a:r>
            <a:r>
              <a:rPr lang="en-US" baseline="-25000" dirty="0"/>
              <a:t>1</a:t>
            </a:r>
            <a:r>
              <a:rPr lang="en-US" dirty="0"/>
              <a:t>, π</a:t>
            </a:r>
            <a:r>
              <a:rPr lang="en-US" baseline="-25000" dirty="0"/>
              <a:t>2</a:t>
            </a:r>
            <a:r>
              <a:rPr lang="en-US" dirty="0"/>
              <a:t>, ..., π</a:t>
            </a:r>
            <a:r>
              <a:rPr lang="en-US" baseline="-25000" dirty="0"/>
              <a:t>p</a:t>
            </a:r>
            <a:r>
              <a:rPr lang="en-US" dirty="0"/>
              <a:t> constructed from the original variables, where k is the number of physical dimensions involved.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First proven by Joseph Bertrand (1878), in context of electrodynamics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this process works?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789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MV Buckingham </a:t>
            </a:r>
            <a:r>
              <a:rPr lang="en-US" dirty="0">
                <a:latin typeface="Symbol" charset="2"/>
                <a:cs typeface="Symbol" charset="2"/>
              </a:rPr>
              <a:t>P</a:t>
            </a:r>
            <a:r>
              <a:rPr lang="en-US" dirty="0"/>
              <a:t> Theorem</a:t>
            </a:r>
          </a:p>
          <a:p>
            <a:r>
              <a:rPr lang="en-US" dirty="0"/>
              <a:t>New multivariate design criteria</a:t>
            </a:r>
          </a:p>
          <a:p>
            <a:r>
              <a:rPr lang="en-US" dirty="0"/>
              <a:t>Illustrations:  one simple, textbook example, one very complicated example</a:t>
            </a:r>
          </a:p>
          <a:p>
            <a:r>
              <a:rPr lang="en-US" dirty="0"/>
              <a:t>Recommendations for optimal design algorithms in complicated situations</a:t>
            </a:r>
          </a:p>
          <a:p>
            <a:r>
              <a:rPr lang="en-US" dirty="0"/>
              <a:t>(Maybe) a better introduction to DA for statisticians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 of new paper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8141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9776E-E868-034D-A078-C593C8D87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46951"/>
            <a:ext cx="8229600" cy="1143000"/>
          </a:xfrm>
        </p:spPr>
        <p:txBody>
          <a:bodyPr/>
          <a:lstStyle/>
          <a:p>
            <a:r>
              <a:rPr lang="en-US" sz="2800" dirty="0">
                <a:latin typeface="+mj-lt"/>
              </a:rPr>
              <a:t>MV Buckingham </a:t>
            </a:r>
            <a:r>
              <a:rPr lang="en-US" sz="2800" dirty="0">
                <a:latin typeface="Symbol" pitchFamily="2" charset="2"/>
              </a:rPr>
              <a:t>P</a:t>
            </a:r>
            <a:r>
              <a:rPr lang="en-US" sz="2800" dirty="0">
                <a:latin typeface="+mj-lt"/>
              </a:rPr>
              <a:t> Theorem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A78E4D-8EDE-C247-809E-4BDAF69D27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45823" y="2717073"/>
            <a:ext cx="4038600" cy="189629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AB6D9E-2661-4F44-8BD7-BC34230302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5E2CB1A-5A1A-4B44-9C12-8B8BF925EE6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8160" y="1589951"/>
            <a:ext cx="7647050" cy="3927858"/>
          </a:xfrm>
        </p:spPr>
      </p:pic>
    </p:spTree>
    <p:extLst>
      <p:ext uri="{BB962C8B-B14F-4D97-AF65-F5344CB8AC3E}">
        <p14:creationId xmlns:p14="http://schemas.microsoft.com/office/powerpoint/2010/main" val="1349970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A5DD7-BBBF-A34C-9CF4-BFF21803C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91736" y="445144"/>
            <a:ext cx="8229600" cy="114300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69A6D-1397-5941-A0CF-D745F9675E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02747F42-539C-CF4C-8DDA-1249D03BAA91}"/>
              </a:ext>
            </a:extLst>
          </p:cNvPr>
          <p:cNvSpPr txBox="1">
            <a:spLocks/>
          </p:cNvSpPr>
          <p:nvPr/>
        </p:nvSpPr>
        <p:spPr bwMode="auto">
          <a:xfrm>
            <a:off x="457200" y="592877"/>
            <a:ext cx="8229600" cy="1025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 b="1" i="0" kern="1200">
                <a:solidFill>
                  <a:schemeClr val="tx2"/>
                </a:solidFill>
                <a:latin typeface="Arial" pitchFamily="34" charset="0"/>
                <a:ea typeface="ＭＳ Ｐゴシック" charset="0"/>
                <a:cs typeface="Arial" pitchFamily="34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2800" dirty="0">
                <a:latin typeface="+mj-lt"/>
              </a:rPr>
              <a:t>Simple Example (White, Fluid Mechanics, 2008)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9008AB-6659-9E4F-BA96-B96B09135B6B}"/>
              </a:ext>
            </a:extLst>
          </p:cNvPr>
          <p:cNvSpPr/>
          <p:nvPr/>
        </p:nvSpPr>
        <p:spPr>
          <a:xfrm>
            <a:off x="615588" y="1510299"/>
            <a:ext cx="84152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+mn-lt"/>
              </a:rPr>
              <a:t>Pump design.  Outputs are head pressure (</a:t>
            </a:r>
            <a:r>
              <a:rPr lang="en-US" sz="2400" b="1" dirty="0" err="1">
                <a:latin typeface="+mn-lt"/>
              </a:rPr>
              <a:t>gH</a:t>
            </a:r>
            <a:r>
              <a:rPr lang="en-US" sz="2400" b="1" dirty="0">
                <a:latin typeface="+mn-lt"/>
              </a:rPr>
              <a:t>) and brake horsepower (bhp)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+mn-lt"/>
              </a:rPr>
              <a:t>Predictors: Q, D, n, </a:t>
            </a:r>
            <a:r>
              <a:rPr lang="en-US" sz="2400" b="1" dirty="0">
                <a:latin typeface="Symbol" charset="2"/>
                <a:cs typeface="Symbol" charset="2"/>
              </a:rPr>
              <a:t>m, r (e </a:t>
            </a:r>
            <a:r>
              <a:rPr lang="en-US" sz="2400" b="1" dirty="0">
                <a:latin typeface="+mn-lt"/>
                <a:cs typeface="Symbol" charset="2"/>
              </a:rPr>
              <a:t>not considered</a:t>
            </a:r>
            <a:r>
              <a:rPr lang="en-US" sz="2400" b="1" dirty="0">
                <a:latin typeface="Symbol" charset="2"/>
                <a:cs typeface="Symbol" charset="2"/>
              </a:rPr>
              <a:t>)</a:t>
            </a:r>
            <a:endParaRPr lang="en-US" sz="2400" b="1" dirty="0">
              <a:latin typeface="+mn-lt"/>
            </a:endParaRP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3FB24A74-E27B-B344-AFB4-E57689D4A19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3525" y="2791822"/>
            <a:ext cx="3044371" cy="2877458"/>
          </a:xfrm>
        </p:spPr>
      </p:pic>
      <p:pic>
        <p:nvPicPr>
          <p:cNvPr id="26" name="Content Placeholder 25">
            <a:extLst>
              <a:ext uri="{FF2B5EF4-FFF2-40B4-BE49-F238E27FC236}">
                <a16:creationId xmlns:a16="http://schemas.microsoft.com/office/drawing/2014/main" id="{552461F5-271C-E042-9689-E8A0009E3F7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743318" y="3318329"/>
            <a:ext cx="4943482" cy="1532346"/>
          </a:xfrm>
        </p:spPr>
      </p:pic>
    </p:spTree>
    <p:extLst>
      <p:ext uri="{BB962C8B-B14F-4D97-AF65-F5344CB8AC3E}">
        <p14:creationId xmlns:p14="http://schemas.microsoft.com/office/powerpoint/2010/main" val="27596536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66725" y="1771899"/>
            <a:ext cx="8229600" cy="4525963"/>
          </a:xfrm>
        </p:spPr>
        <p:txBody>
          <a:bodyPr/>
          <a:lstStyle/>
          <a:p>
            <a:r>
              <a:rPr lang="en-US" dirty="0"/>
              <a:t>DA model (two response </a:t>
            </a:r>
            <a:r>
              <a:rPr lang="en-US" dirty="0">
                <a:latin typeface="Symbol" charset="2"/>
                <a:cs typeface="Symbol" charset="2"/>
              </a:rPr>
              <a:t>p</a:t>
            </a:r>
            <a:r>
              <a:rPr lang="en-US" dirty="0"/>
              <a:t>’s; 2 factor </a:t>
            </a:r>
            <a:r>
              <a:rPr lang="en-US" dirty="0">
                <a:latin typeface="Symbol" charset="2"/>
                <a:cs typeface="Symbol" charset="2"/>
              </a:rPr>
              <a:t>p</a:t>
            </a:r>
            <a:r>
              <a:rPr lang="en-US" dirty="0"/>
              <a:t>’s):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Only Q, n, and D are varied, </a:t>
            </a:r>
            <a:r>
              <a:rPr lang="en-US" dirty="0">
                <a:latin typeface="Symbol" charset="2"/>
                <a:cs typeface="Symbol" charset="2"/>
              </a:rPr>
              <a:t>m</a:t>
            </a:r>
            <a:r>
              <a:rPr lang="en-US" dirty="0"/>
              <a:t> and </a:t>
            </a:r>
            <a:r>
              <a:rPr lang="en-US" dirty="0">
                <a:latin typeface="Symbol" charset="2"/>
                <a:cs typeface="Symbol" charset="2"/>
              </a:rPr>
              <a:t>r</a:t>
            </a:r>
            <a:r>
              <a:rPr lang="en-US" dirty="0"/>
              <a:t> are held constant.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87532" y="570412"/>
            <a:ext cx="8229600" cy="1143000"/>
          </a:xfrm>
        </p:spPr>
        <p:txBody>
          <a:bodyPr/>
          <a:lstStyle/>
          <a:p>
            <a:r>
              <a:rPr lang="en-US" dirty="0"/>
              <a:t>Simple Example (White, Fluid Mechanics, 2008)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368" y="2239071"/>
            <a:ext cx="4183283" cy="203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473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space in the original variables, Q, n, and d: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Design space in the two pi groups: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two design spaces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633" y="2413000"/>
            <a:ext cx="6934200" cy="558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633" y="3941234"/>
            <a:ext cx="7239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94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Pictures of Design Spaces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2267" y="2401563"/>
            <a:ext cx="2954867" cy="3080823"/>
          </a:xfrm>
          <a:prstGeom prst="rect">
            <a:avLst/>
          </a:prstGeom>
        </p:spPr>
      </p:pic>
      <p:pic>
        <p:nvPicPr>
          <p:cNvPr id="9" name="Picture 8" descr="cube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47" y="2586566"/>
            <a:ext cx="3866068" cy="289581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08582" y="1435102"/>
            <a:ext cx="5224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Symbol" charset="2"/>
                <a:cs typeface="Symbol" charset="2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84716" y="1435102"/>
            <a:ext cx="7477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>
                <a:latin typeface="Symbol" charset="2"/>
                <a:cs typeface="Symbol" charset="2"/>
              </a:rPr>
              <a:t>c</a:t>
            </a:r>
            <a:r>
              <a:rPr lang="en-US" sz="4800" baseline="-25000" dirty="0" err="1">
                <a:latin typeface="Symbol" charset="2"/>
                <a:cs typeface="Symbol" charset="2"/>
              </a:rPr>
              <a:t>p</a:t>
            </a:r>
            <a:endParaRPr lang="en-US" sz="4800" dirty="0">
              <a:latin typeface="Symbol" charset="2"/>
              <a:cs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91326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 work we recommended use of:</a:t>
            </a:r>
          </a:p>
          <a:p>
            <a:pPr lvl="1"/>
            <a:r>
              <a:rPr lang="en-US" dirty="0"/>
              <a:t>Nonparametric designs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Uniform designs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Minimax distance designs (etc.,)</a:t>
            </a:r>
          </a:p>
          <a:p>
            <a:pPr lvl="1"/>
            <a:r>
              <a:rPr lang="en-US" dirty="0"/>
              <a:t>Parametric designs</a:t>
            </a:r>
          </a:p>
          <a:p>
            <a:pPr lvl="2"/>
            <a:r>
              <a:rPr lang="en-US" dirty="0"/>
              <a:t>D-optimal designs for 3</a:t>
            </a:r>
            <a:r>
              <a:rPr lang="en-US" baseline="30000" dirty="0"/>
              <a:t>rd</a:t>
            </a:r>
            <a:r>
              <a:rPr lang="en-US" dirty="0"/>
              <a:t>-order (or higher-order) models</a:t>
            </a:r>
          </a:p>
          <a:p>
            <a:pPr lvl="2"/>
            <a:r>
              <a:rPr lang="en-US" dirty="0"/>
              <a:t>Suggested I-optimal, L-optimal* designs as alternatives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Recommendations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43868" y="4261931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_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6000" y="5436085"/>
            <a:ext cx="746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*Cook, Nachtsheim “Model Robust Linear-Optimal Designs, </a:t>
            </a:r>
            <a:r>
              <a:rPr lang="en-US" i="1" dirty="0"/>
              <a:t>Tech</a:t>
            </a:r>
            <a:r>
              <a:rPr lang="en-US" dirty="0"/>
              <a:t>, 1983</a:t>
            </a:r>
          </a:p>
        </p:txBody>
      </p:sp>
    </p:spTree>
    <p:extLst>
      <p:ext uri="{BB962C8B-B14F-4D97-AF65-F5344CB8AC3E}">
        <p14:creationId xmlns:p14="http://schemas.microsoft.com/office/powerpoint/2010/main" val="40697685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715293"/>
            <a:ext cx="8229600" cy="4525963"/>
          </a:xfrm>
        </p:spPr>
        <p:txBody>
          <a:bodyPr/>
          <a:lstStyle/>
          <a:p>
            <a:r>
              <a:rPr lang="en-US" dirty="0"/>
              <a:t>The MV I-optimality criterion: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The MV criterion is simply the model-robust, L-optimality criterion of Cook and Nachtsheim (1982, </a:t>
            </a:r>
            <a:r>
              <a:rPr lang="en-US" i="1" dirty="0"/>
              <a:t>Technometric</a:t>
            </a:r>
            <a:r>
              <a:rPr lang="en-US" dirty="0"/>
              <a:t>s), where the weights are given by the variances, </a:t>
            </a:r>
            <a:r>
              <a:rPr lang="en-US" i="1" dirty="0"/>
              <a:t>w</a:t>
            </a:r>
            <a:r>
              <a:rPr lang="en-US" baseline="-25000" dirty="0"/>
              <a:t>i</a:t>
            </a:r>
            <a:r>
              <a:rPr lang="en-US" baseline="30000" dirty="0"/>
              <a:t>-1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 I-optimality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8D94F5-878C-EE46-8142-D0CE1CB94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598" y="2386149"/>
            <a:ext cx="4940300" cy="82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123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We wish to characterize the effects of velocity (X1) and time (X2) on the response variable distance, D.</a:t>
            </a:r>
          </a:p>
          <a:p>
            <a:r>
              <a:rPr lang="en-US" dirty="0"/>
              <a:t>Now, we’re ignorant, but an oracle knows that the true relationship is: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How do we figure this out?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vs. Engineers:  A simple example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8" name="Picture 2" descr="http://2.bp.blogspot.com/-t6wwhitAtzE/Thk67ly3XkI/AAAAAAAAB3U/mHjJB_tm818/s1600/work_7112089_1_flat%252C550x550%252C075%252Cf_a-triumphant-country-drive_redbubble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3396508"/>
            <a:ext cx="3657600" cy="242731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485" y="3594100"/>
            <a:ext cx="2757544" cy="50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974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I-Optimal Design (n = 16)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467" y="1600200"/>
            <a:ext cx="5096933" cy="411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2156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4FCC8-BBA9-CB4D-BD51-CD7DE8DD2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exchanger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3FDE5-DE73-8643-9570-ED015599D7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4994" y="3779520"/>
            <a:ext cx="3180806" cy="20878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F73E8-9590-EF49-AA86-69ADBF6B2E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6434" y="3849188"/>
            <a:ext cx="3470366" cy="201821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B3AD95-3249-8F46-A960-86B11BBECD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748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of a heat exchanger with bivariate response</a:t>
            </a:r>
          </a:p>
          <a:p>
            <a:pPr lvl="1"/>
            <a:r>
              <a:rPr lang="en-US" dirty="0"/>
              <a:t>Response 1 is the pressure loss (ΔP) </a:t>
            </a:r>
          </a:p>
          <a:p>
            <a:pPr lvl="1"/>
            <a:r>
              <a:rPr lang="en-US" dirty="0"/>
              <a:t>Response 2 is heat transfer rate (Q) </a:t>
            </a:r>
          </a:p>
          <a:p>
            <a:r>
              <a:rPr lang="en-US" dirty="0"/>
              <a:t>There are 9 independent variables (next slides)</a:t>
            </a:r>
          </a:p>
          <a:p>
            <a:r>
              <a:rPr lang="en-US" dirty="0"/>
              <a:t>There are four fundamental dimensions: L, M, T, and t</a:t>
            </a:r>
          </a:p>
          <a:p>
            <a:r>
              <a:rPr lang="en-US" dirty="0"/>
              <a:t>Thus there will be 9 - 4 = 5 independent pi groups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complex example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7076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pic>
        <p:nvPicPr>
          <p:cNvPr id="3" name="Picture 2" descr="Pages from Heat exchanger pipe improved illust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66" y="1616202"/>
            <a:ext cx="7763933" cy="422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7503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91" y="2146299"/>
            <a:ext cx="8707443" cy="397043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67" y="749299"/>
            <a:ext cx="6604784" cy="114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6449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Derivation of DA Model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3"/>
            <a:ext cx="9144000" cy="34612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0" y="4997991"/>
            <a:ext cx="53848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8691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Derivation of DA Model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4997991"/>
            <a:ext cx="5384800" cy="1016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318000" y="3488267"/>
            <a:ext cx="2858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Reynold’s</a:t>
            </a:r>
            <a:r>
              <a:rPr lang="en-US" sz="2400" b="1" dirty="0"/>
              <a:t> number</a:t>
            </a:r>
          </a:p>
        </p:txBody>
      </p:sp>
      <p:sp>
        <p:nvSpPr>
          <p:cNvPr id="3" name="Oval 2"/>
          <p:cNvSpPr/>
          <p:nvPr/>
        </p:nvSpPr>
        <p:spPr>
          <a:xfrm>
            <a:off x="4995333" y="5181599"/>
            <a:ext cx="745067" cy="8323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5867" y="3640667"/>
            <a:ext cx="2425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Euler’s number</a:t>
            </a:r>
          </a:p>
        </p:txBody>
      </p:sp>
      <p:sp>
        <p:nvSpPr>
          <p:cNvPr id="11" name="Oval 10"/>
          <p:cNvSpPr/>
          <p:nvPr/>
        </p:nvSpPr>
        <p:spPr>
          <a:xfrm>
            <a:off x="2353734" y="4997991"/>
            <a:ext cx="745067" cy="660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523067" y="4284133"/>
            <a:ext cx="84666" cy="71385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995333" y="3949932"/>
            <a:ext cx="287867" cy="123166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0092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66725" y="1600200"/>
            <a:ext cx="8229600" cy="45259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Parametric design</a:t>
            </a:r>
          </a:p>
          <a:p>
            <a:pPr lvl="1"/>
            <a:r>
              <a:rPr lang="en-US" dirty="0"/>
              <a:t>Generate the designs using the 8-dimensional original variables space</a:t>
            </a:r>
          </a:p>
          <a:p>
            <a:pPr lvl="1"/>
            <a:r>
              <a:rPr lang="en-US" dirty="0"/>
              <a:t>Use coordinate exchange with continuous optimizer for each coordinate</a:t>
            </a:r>
          </a:p>
          <a:p>
            <a:r>
              <a:rPr lang="en-US" dirty="0">
                <a:solidFill>
                  <a:srgbClr val="FF0000"/>
                </a:solidFill>
              </a:rPr>
              <a:t>Nonparametric design</a:t>
            </a:r>
          </a:p>
          <a:p>
            <a:pPr lvl="1"/>
            <a:r>
              <a:rPr lang="en-US" dirty="0"/>
              <a:t>Generate 100K uniformly distributed points in the 5D Pi design space for use as candidate set</a:t>
            </a:r>
          </a:p>
          <a:p>
            <a:pPr lvl="1"/>
            <a:r>
              <a:rPr lang="en-US" dirty="0">
                <a:latin typeface="+mn-lt"/>
                <a:cs typeface="Symbol" charset="2"/>
              </a:rPr>
              <a:t>Use candidate set with Fast Flexible Filling* to create designs</a:t>
            </a:r>
          </a:p>
          <a:p>
            <a:pPr marL="0" indent="0">
              <a:buNone/>
            </a:pPr>
            <a:r>
              <a:rPr lang="en-US" sz="2000" dirty="0">
                <a:latin typeface="+mn-lt"/>
                <a:cs typeface="Symbol" charset="2"/>
              </a:rPr>
              <a:t>*Ryan </a:t>
            </a:r>
            <a:r>
              <a:rPr lang="en-US" sz="2000" dirty="0" err="1">
                <a:latin typeface="+mn-lt"/>
                <a:cs typeface="Symbol" charset="2"/>
              </a:rPr>
              <a:t>Lekivetz</a:t>
            </a:r>
            <a:r>
              <a:rPr lang="en-US" sz="2000" dirty="0">
                <a:latin typeface="+mn-lt"/>
                <a:cs typeface="Symbol" charset="2"/>
              </a:rPr>
              <a:t>, Brad Jones, QREI, 2014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Generation Findings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3254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Parametric Design: 2D Projections, n = 100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pic>
        <p:nvPicPr>
          <p:cNvPr id="9" name="Picture 8" descr="N=100_2D_Projection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934" y="1600200"/>
            <a:ext cx="5080938" cy="422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9788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Nonparametric Design: 2D Projections, n = 100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pic>
        <p:nvPicPr>
          <p:cNvPr id="2" name="Picture 1" descr="N=100_Uniform_2D_Projection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066" y="1492432"/>
            <a:ext cx="4876801" cy="462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49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66725" y="1622424"/>
            <a:ext cx="4848005" cy="45259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DOE!!!  </a:t>
            </a:r>
            <a:r>
              <a:rPr lang="en-US" dirty="0"/>
              <a:t>We’re concerned about curvatures and interactions, so run a central composite response surface design!</a:t>
            </a:r>
          </a:p>
          <a:p>
            <a:r>
              <a:rPr lang="en-US" dirty="0"/>
              <a:t>After running the experiment, fit the second-order model:</a:t>
            </a:r>
          </a:p>
          <a:p>
            <a:endParaRPr lang="en-US" dirty="0"/>
          </a:p>
          <a:p>
            <a:r>
              <a:rPr lang="en-US" dirty="0"/>
              <a:t>Drop out non-significant terms,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Statistician’s approach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714" y="4121257"/>
            <a:ext cx="6172200" cy="381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537" y="5207428"/>
            <a:ext cx="2870200" cy="444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4917" y="1479725"/>
            <a:ext cx="2606957" cy="268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753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Comments/Conclusions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 is a powerful tool for modeling physical systems</a:t>
            </a:r>
          </a:p>
          <a:p>
            <a:pPr lvl="1"/>
            <a:r>
              <a:rPr lang="en-US" dirty="0"/>
              <a:t>Parsimony, Scalability, Dimension Reduction</a:t>
            </a:r>
          </a:p>
          <a:p>
            <a:r>
              <a:rPr lang="en-US" dirty="0">
                <a:sym typeface="Symbol"/>
              </a:rPr>
              <a:t>Multivariate responses not uncommon</a:t>
            </a:r>
          </a:p>
          <a:p>
            <a:r>
              <a:rPr lang="en-US" dirty="0"/>
              <a:t>Gave generalization of Buckingham for multivariate responses</a:t>
            </a:r>
          </a:p>
          <a:p>
            <a:r>
              <a:rPr lang="en-US" dirty="0"/>
              <a:t>Gave new criterion of multivariate parametric design</a:t>
            </a:r>
          </a:p>
          <a:p>
            <a:r>
              <a:rPr lang="en-US" dirty="0"/>
              <a:t>Gave recommendations for design construction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772400" y="6477000"/>
            <a:ext cx="914400" cy="381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97A7AD-1538-4D5A-9E59-494B33E89CA0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085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63DAA-8ADB-044B-8423-E7AB68604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DA in stats as told by Chris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E865E-E926-734C-9BAA-4F98A610D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4662" y="3378926"/>
            <a:ext cx="3111137" cy="24884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A73450-B275-D044-B53B-FF9F314F57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29050" y="3378926"/>
            <a:ext cx="3757749" cy="24884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B692BF-29B4-5C40-8A5C-1890D7BC18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14131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(c. 1980)   Chris’s early consulting</a:t>
            </a:r>
            <a:r>
              <a:rPr lang="mr-IN" dirty="0"/>
              <a:t>–</a:t>
            </a:r>
            <a:r>
              <a:rPr lang="en-US" dirty="0"/>
              <a:t> giving bad advice</a:t>
            </a:r>
          </a:p>
          <a:p>
            <a:r>
              <a:rPr lang="en-US" dirty="0"/>
              <a:t>1988 talk on DOE at Carlson school to </a:t>
            </a:r>
            <a:r>
              <a:rPr lang="en-US" dirty="0" err="1"/>
              <a:t>Mgt</a:t>
            </a:r>
            <a:r>
              <a:rPr lang="en-US" dirty="0"/>
              <a:t> </a:t>
            </a:r>
            <a:r>
              <a:rPr lang="en-US" dirty="0" err="1"/>
              <a:t>Sci</a:t>
            </a:r>
            <a:r>
              <a:rPr lang="en-US" dirty="0"/>
              <a:t> department</a:t>
            </a:r>
          </a:p>
          <a:p>
            <a:r>
              <a:rPr lang="en-US" dirty="0"/>
              <a:t>2011, Tom Albrecht, Boston Scientific</a:t>
            </a:r>
          </a:p>
          <a:p>
            <a:r>
              <a:rPr lang="en-US" dirty="0"/>
              <a:t>2013, M. Albrecht, Nachtsheim, Cook, T. Albrecht, Experimental Design for Engineering Dimensional Analysis, </a:t>
            </a:r>
            <a:r>
              <a:rPr lang="en-US" i="1" dirty="0" err="1"/>
              <a:t>Technometrics</a:t>
            </a:r>
            <a:endParaRPr lang="en-US" i="1" dirty="0"/>
          </a:p>
          <a:p>
            <a:r>
              <a:rPr lang="en-US" dirty="0"/>
              <a:t>2014-, Dennis KJ Lin and his students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2021, our paper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statisticians get involved in DA?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7064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600200"/>
            <a:ext cx="2573867" cy="11430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  <p:pic>
        <p:nvPicPr>
          <p:cNvPr id="8" name="Picture 7" descr="dimensional_analysis jok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897466"/>
            <a:ext cx="5006340" cy="482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772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66725" y="1622424"/>
            <a:ext cx="4848005" cy="4525963"/>
          </a:xfrm>
        </p:spPr>
        <p:txBody>
          <a:bodyPr/>
          <a:lstStyle/>
          <a:p>
            <a:r>
              <a:rPr lang="en-US" dirty="0"/>
              <a:t>DOE!  We’re concerned about curvatures and interactions, so run a central composite response surface design!</a:t>
            </a:r>
          </a:p>
          <a:p>
            <a:r>
              <a:rPr lang="en-US" dirty="0"/>
              <a:t>After running the experiment, fit the second-order model:</a:t>
            </a:r>
          </a:p>
          <a:p>
            <a:endParaRPr lang="en-US" dirty="0"/>
          </a:p>
          <a:p>
            <a:r>
              <a:rPr lang="en-US" dirty="0"/>
              <a:t>Drop out non-significant terms,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Statistician’s approach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C56E8739-578D-45E3-B466-2931FC7BAC0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714" y="4121257"/>
            <a:ext cx="6172200" cy="381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537" y="5207428"/>
            <a:ext cx="2870200" cy="444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4917" y="1479725"/>
            <a:ext cx="2606957" cy="2681977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 flipV="1">
            <a:off x="2235200" y="4087391"/>
            <a:ext cx="524933" cy="5184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2788870" y="4121257"/>
            <a:ext cx="524933" cy="5184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3708400" y="4085381"/>
            <a:ext cx="524933" cy="5184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764917" y="4085381"/>
            <a:ext cx="524933" cy="5184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6747933" y="4087391"/>
            <a:ext cx="524933" cy="5184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1956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Engineer’s approach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57200" y="1447800"/>
            <a:ext cx="5562600" cy="2819400"/>
          </a:xfrm>
        </p:spPr>
        <p:txBody>
          <a:bodyPr/>
          <a:lstStyle/>
          <a:p>
            <a:r>
              <a:rPr lang="en-US" dirty="0"/>
              <a:t>The Engineer thinks more like Isaac Newton in that the mechanics of a physical systems are governed by physical laws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A physical equation must be dimensionally homogenous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772400" y="6477000"/>
            <a:ext cx="914400" cy="381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97A7AD-1538-4D5A-9E59-494B33E89CA0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4102" name="Picture 6" descr="http://3.bp.blogspot.com/_M9fxO-cJats/THpqewHrBII/AAAAAAAAAxU/UVYkf7KnRU0/s1600/issac.newton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057" y="1600200"/>
            <a:ext cx="2220686" cy="25908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Oval 19"/>
          <p:cNvSpPr/>
          <p:nvPr/>
        </p:nvSpPr>
        <p:spPr>
          <a:xfrm>
            <a:off x="2514600" y="4278361"/>
            <a:ext cx="914400" cy="6820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771900" y="4191000"/>
            <a:ext cx="2019300" cy="838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2057400" y="4960441"/>
            <a:ext cx="762000" cy="525959"/>
          </a:xfrm>
          <a:prstGeom prst="lin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TextBox 23"/>
          <p:cNvSpPr txBox="1"/>
          <p:nvPr/>
        </p:nvSpPr>
        <p:spPr>
          <a:xfrm>
            <a:off x="990600" y="5486400"/>
            <a:ext cx="2133600" cy="46166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US" dirty="0"/>
              <a:t>[D]=Miles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029200" y="5486400"/>
            <a:ext cx="2362200" cy="46166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[h(V,T)]=Miles</a:t>
            </a:r>
          </a:p>
        </p:txBody>
      </p:sp>
      <p:cxnSp>
        <p:nvCxnSpPr>
          <p:cNvPr id="32" name="Straight Connector 31"/>
          <p:cNvCxnSpPr>
            <a:stCxn id="30" idx="0"/>
          </p:cNvCxnSpPr>
          <p:nvPr/>
        </p:nvCxnSpPr>
        <p:spPr>
          <a:xfrm flipH="1" flipV="1">
            <a:off x="5105400" y="5029202"/>
            <a:ext cx="1104900" cy="457198"/>
          </a:xfrm>
          <a:prstGeom prst="lin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extBox 2"/>
          <p:cNvSpPr txBox="1"/>
          <p:nvPr/>
        </p:nvSpPr>
        <p:spPr>
          <a:xfrm>
            <a:off x="2819400" y="4191000"/>
            <a:ext cx="3352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 = h(V,T)</a:t>
            </a:r>
          </a:p>
        </p:txBody>
      </p:sp>
    </p:spTree>
    <p:extLst>
      <p:ext uri="{BB962C8B-B14F-4D97-AF65-F5344CB8AC3E}">
        <p14:creationId xmlns:p14="http://schemas.microsoft.com/office/powerpoint/2010/main" val="161028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Engineer’s approach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57200" y="1447800"/>
            <a:ext cx="5562600" cy="1828800"/>
          </a:xfrm>
        </p:spPr>
        <p:txBody>
          <a:bodyPr/>
          <a:lstStyle/>
          <a:p>
            <a:r>
              <a:rPr lang="en-US" dirty="0"/>
              <a:t>Dimensions (Units) of the variables:</a:t>
            </a:r>
          </a:p>
          <a:p>
            <a:pPr lvl="1"/>
            <a:r>
              <a:rPr lang="en-US" dirty="0"/>
              <a:t>[D]=Miles</a:t>
            </a:r>
            <a:endParaRPr lang="en-US" b="1" i="1" dirty="0"/>
          </a:p>
          <a:p>
            <a:pPr lvl="1"/>
            <a:r>
              <a:rPr lang="en-US" dirty="0"/>
              <a:t>[V]=Miles/Hour</a:t>
            </a:r>
          </a:p>
          <a:p>
            <a:pPr lvl="1"/>
            <a:r>
              <a:rPr lang="en-US" dirty="0"/>
              <a:t>[T]=Hour</a:t>
            </a:r>
          </a:p>
          <a:p>
            <a:r>
              <a:rPr lang="en-US" dirty="0"/>
              <a:t>One dimensionally homogeneous possibility: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772400" y="6477000"/>
            <a:ext cx="914400" cy="381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97A7AD-1538-4D5A-9E59-494B33E89CA0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4102" name="Picture 6" descr="http://3.bp.blogspot.com/_M9fxO-cJats/THpqewHrBII/AAAAAAAAAxU/UVYkf7KnRU0/s1600/issac.newton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7898" y="1561960"/>
            <a:ext cx="2220686" cy="25908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12"/>
          <p:cNvSpPr/>
          <p:nvPr/>
        </p:nvSpPr>
        <p:spPr>
          <a:xfrm>
            <a:off x="1143000" y="4475041"/>
            <a:ext cx="2971800" cy="1163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Dimensionally</a:t>
            </a:r>
            <a:r>
              <a:rPr lang="en-US" dirty="0"/>
              <a:t> </a:t>
            </a:r>
            <a:r>
              <a:rPr lang="en-US" b="1" dirty="0"/>
              <a:t>Homogenous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114800" y="4623720"/>
            <a:ext cx="23770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i="1" dirty="0"/>
              <a:t>D = </a:t>
            </a:r>
            <a:r>
              <a:rPr lang="en-US" sz="4400" i="1" dirty="0" err="1"/>
              <a:t>cVT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973353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Engineer’s approach</a:t>
            </a:r>
            <a:r>
              <a:rPr lang="en-US" u="sng" dirty="0"/>
              <a:t> 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57200" y="1447800"/>
            <a:ext cx="5562600" cy="1828800"/>
          </a:xfrm>
        </p:spPr>
        <p:txBody>
          <a:bodyPr/>
          <a:lstStyle/>
          <a:p>
            <a:r>
              <a:rPr lang="en-US" dirty="0"/>
              <a:t>One Final Simplification:  We make the equation dimensionless by dividing both sides by VT.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 estimate </a:t>
            </a:r>
            <a:r>
              <a:rPr lang="en-US" i="1" dirty="0"/>
              <a:t>c</a:t>
            </a:r>
            <a:r>
              <a:rPr lang="en-US" dirty="0"/>
              <a:t>, all we need to do is pick a velocity, V, pick a time, T, observe D and plug in (replicate as needed).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772400" y="6477000"/>
            <a:ext cx="914400" cy="381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97A7AD-1538-4D5A-9E59-494B33E89CA0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4102" name="Picture 6" descr="http://3.bp.blogspot.com/_M9fxO-cJats/THpqewHrBII/AAAAAAAAAxU/UVYkf7KnRU0/s1600/issac.newton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356" y="1499240"/>
            <a:ext cx="2220686" cy="25908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12"/>
          <p:cNvSpPr/>
          <p:nvPr/>
        </p:nvSpPr>
        <p:spPr>
          <a:xfrm>
            <a:off x="1038225" y="3178044"/>
            <a:ext cx="2971800" cy="1163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Dimensionless Representation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8709576"/>
              </p:ext>
            </p:extLst>
          </p:nvPr>
        </p:nvGraphicFramePr>
        <p:xfrm>
          <a:off x="4655574" y="3126680"/>
          <a:ext cx="1364226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520" name="Equation" r:id="rId5" imgW="469900" imgH="393700" progId="Equation.DSMT4">
                  <p:embed/>
                </p:oleObj>
              </mc:Choice>
              <mc:Fallback>
                <p:oleObj name="Equation" r:id="rId5" imgW="469900" imgH="393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55574" y="3126680"/>
                        <a:ext cx="1364226" cy="114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73421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7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&quot;/&gt;&lt;property id=&quot;20307&quot; value=&quot;257&quot;/&gt;&lt;/object&gt;&lt;object type=&quot;3&quot; unique_id=&quot;10004&quot;&gt;&lt;property id=&quot;20148&quot; value=&quot;5&quot;/&gt;&lt;property id=&quot;20300&quot; value=&quot;Slide 2 - &amp;quot;World-Class Faculty&amp;quot;&quot;/&gt;&lt;property id=&quot;20307&quot; value=&quot;335&quot;/&gt;&lt;/object&gt;&lt;object type=&quot;3&quot; unique_id=&quot;10005&quot;&gt;&lt;property id=&quot;20148&quot; value=&quot;5&quot;/&gt;&lt;property id=&quot;20300&quot; value=&quot;Slide 3&quot;/&gt;&lt;property id=&quot;20307&quot; value=&quot;336&quot;/&gt;&lt;/object&gt;&lt;object type=&quot;3&quot; unique_id=&quot;10006&quot;&gt;&lt;property id=&quot;20148&quot; value=&quot;5&quot;/&gt;&lt;property id=&quot;20300&quot; value=&quot;Slide 4 - &amp;quot;Outstanding Undergraduate Program&amp;quot;&quot;/&gt;&lt;property id=&quot;20307&quot; value=&quot;337&quot;/&gt;&lt;/object&gt;&lt;object type=&quot;3&quot; unique_id=&quot;10007&quot;&gt;&lt;property id=&quot;20148&quot; value=&quot;5&quot;/&gt;&lt;property id=&quot;20300&quot; value=&quot;Slide 5 - &amp;quot;Undergraduate Trends&amp;quot;&quot;/&gt;&lt;property id=&quot;20307&quot; value=&quot;338&quot;/&gt;&lt;/object&gt;&lt;object type=&quot;3&quot; unique_id=&quot;10008&quot;&gt;&lt;property id=&quot;20148&quot; value=&quot;5&quot;/&gt;&lt;property id=&quot;20300&quot; value=&quot;Slide 6 - &amp;quot;Undergraduate Applications and Admits&amp;quot;&quot;/&gt;&lt;property id=&quot;20307&quot; value=&quot;339&quot;/&gt;&lt;/object&gt;&lt;object type=&quot;3&quot; unique_id=&quot;10009&quot;&gt;&lt;property id=&quot;20148&quot; value=&quot;5&quot;/&gt;&lt;property id=&quot;20300&quot; value=&quot;Slide 7 - &amp;quot;Challenge: Faculty/Student Ratio&amp;quot;&quot;/&gt;&lt;property id=&quot;20307&quot; value=&quot;340&quot;/&gt;&lt;/object&gt;&lt;object type=&quot;3&quot; unique_id=&quot;10010&quot;&gt;&lt;property id=&quot;20148&quot; value=&quot;5&quot;/&gt;&lt;property id=&quot;20300&quot; value=&quot;Slide 8 - &amp;quot;MBA Big Picture&amp;quot;&quot;/&gt;&lt;property id=&quot;20307&quot; value=&quot;341&quot;/&gt;&lt;/object&gt;&lt;object type=&quot;3&quot; unique_id=&quot;10011&quot;&gt;&lt;property id=&quot;20148&quot; value=&quot;5&quot;/&gt;&lt;property id=&quot;20300&quot; value=&quot;Slide 9 - &amp;quot;Full-Time MBA&amp;quot;&quot;/&gt;&lt;property id=&quot;20307&quot; value=&quot;342&quot;/&gt;&lt;/object&gt;&lt;object type=&quot;3&quot; unique_id=&quot;10012&quot;&gt;&lt;property id=&quot;20148&quot; value=&quot;5&quot;/&gt;&lt;property id=&quot;20300&quot; value=&quot;Slide 10 - &amp;quot;Part-Time MBA&amp;quot;&quot;/&gt;&lt;property id=&quot;20307&quot; value=&quot;343&quot;/&gt;&lt;/object&gt;&lt;object type=&quot;3&quot; unique_id=&quot;10013&quot;&gt;&lt;property id=&quot;20148&quot; value=&quot;5&quot;/&gt;&lt;property id=&quot;20300&quot; value=&quot;Slide 11 - &amp;quot;Carlson Executive MBA&amp;quot;&quot;/&gt;&lt;property id=&quot;20307&quot; value=&quot;344&quot;/&gt;&lt;/object&gt;&lt;object type=&quot;3&quot; unique_id=&quot;10014&quot;&gt;&lt;property id=&quot;20148&quot; value=&quot;5&quot;/&gt;&lt;property id=&quot;20300&quot; value=&quot;Slide 12 - &amp;quot;Financial Model&amp;quot;&quot;/&gt;&lt;property id=&quot;20307&quot; value=&quot;345&quot;/&gt;&lt;/object&gt;&lt;object type=&quot;3&quot; unique_id=&quot;10015&quot;&gt;&lt;property id=&quot;20148&quot; value=&quot;5&quot;/&gt;&lt;property id=&quot;20300&quot; value=&quot;Slide 13 - &amp;quot;Central Allocations and Cost Pools&amp;quot;&quot;/&gt;&lt;property id=&quot;20307&quot; value=&quot;346&quot;/&gt;&lt;/object&gt;&lt;object type=&quot;3&quot; unique_id=&quot;10016&quot;&gt;&lt;property id=&quot;20148&quot; value=&quot;5&quot;/&gt;&lt;property id=&quot;20300&quot; value=&quot;Slide 14 - &amp;quot;The Carlson School and&amp;quot;&quot;/&gt;&lt;property id=&quot;20307&quot; value=&quot;258&quot;/&gt;&lt;/object&gt;&lt;object type=&quot;3&quot; unique_id=&quot;10017&quot;&gt;&lt;property id=&quot;20148&quot; value=&quot;5&quot;/&gt;&lt;property id=&quot;20300&quot; value=&quot;Slide 15 - &amp;quot;Strategic Initiatives&amp;quot;&quot;/&gt;&lt;property id=&quot;20307&quot; value=&quot;304&quot;/&gt;&lt;/object&gt;&lt;object type=&quot;3&quot; unique_id=&quot;10018&quot;&gt;&lt;property id=&quot;20148&quot; value=&quot;5&quot;/&gt;&lt;property id=&quot;20300&quot; value=&quot;Slide 16 - &amp;quot;Strategic Initiative – Grow the MBA&amp;quot;&quot;/&gt;&lt;property id=&quot;20307&quot; value=&quot;305&quot;/&gt;&lt;/object&gt;&lt;object type=&quot;3&quot; unique_id=&quot;10019&quot;&gt;&lt;property id=&quot;20148&quot; value=&quot;5&quot;/&gt;&lt;property id=&quot;20300&quot; value=&quot;Slide 17 - &amp;quot;Strategic Initiatives&amp;quot;&quot;/&gt;&lt;property id=&quot;20307&quot; value=&quot;306&quot;/&gt;&lt;/object&gt;&lt;object type=&quot;3&quot; unique_id=&quot;10020&quot;&gt;&lt;property id=&quot;20148&quot; value=&quot;5&quot;/&gt;&lt;property id=&quot;20300&quot; value=&quot;Slide 18 - &amp;quot;Strategic Initiative – Executive Education&amp;quot;&quot;/&gt;&lt;property id=&quot;20307&quot; value=&quot;307&quot;/&gt;&lt;/object&gt;&lt;object type=&quot;3&quot; unique_id=&quot;10021&quot;&gt;&lt;property id=&quot;20148&quot; value=&quot;5&quot;/&gt;&lt;property id=&quot;20300&quot; value=&quot;Slide 19 - &amp;quot;Strategic Initiatives&amp;quot;&quot;/&gt;&lt;property id=&quot;20307&quot; value=&quot;308&quot;/&gt;&lt;/object&gt;&lt;object type=&quot;3&quot; unique_id=&quot;10022&quot;&gt;&lt;property id=&quot;20148&quot; value=&quot;5&quot;/&gt;&lt;property id=&quot;20300&quot; value=&quot;Slide 20 - &amp;quot;Strategic Initiatives&amp;quot;&quot;/&gt;&lt;property id=&quot;20307&quot; value=&quot;309&quot;/&gt;&lt;/object&gt;&lt;object type=&quot;3&quot; unique_id=&quot;10023&quot;&gt;&lt;property id=&quot;20148&quot; value=&quot;5&quot;/&gt;&lt;property id=&quot;20300&quot; value=&quot;Slide 21 - &amp;quot;The Carlson Global Institute&amp;quot;&quot;/&gt;&lt;property id=&quot;20307&quot; value=&quot;315&quot;/&gt;&lt;/object&gt;&lt;object type=&quot;3&quot; unique_id=&quot;10024&quot;&gt;&lt;property id=&quot;20148&quot; value=&quot;5&quot;/&gt;&lt;property id=&quot;20300&quot; value=&quot;Slide 22 - &amp;quot;We Value Our Partnership&amp;quot;&quot;/&gt;&lt;property id=&quot;20307&quot; value=&quot;333&quot;/&gt;&lt;/object&gt;&lt;object type=&quot;3&quot; unique_id=&quot;10025&quot;&gt;&lt;property id=&quot;20148&quot; value=&quot;5&quot;/&gt;&lt;property id=&quot;20300&quot; value=&quot;Slide 23 - &amp;quot;The Carlson School and &amp;quot;&quot;/&gt;&lt;property id=&quot;20307&quot; value=&quot;317&quot;/&gt;&lt;/object&gt;&lt;object type=&quot;3&quot; unique_id=&quot;10026&quot;&gt;&lt;property id=&quot;20148&quot; value=&quot;5&quot;/&gt;&lt;property id=&quot;20300&quot; value=&quot;Slide 24&quot;/&gt;&lt;property id=&quot;20307&quot; value=&quot;318&quot;/&gt;&lt;/object&gt;&lt;object type=&quot;3&quot; unique_id=&quot;10027&quot;&gt;&lt;property id=&quot;20148&quot; value=&quot;5&quot;/&gt;&lt;property id=&quot;20300&quot; value=&quot;Slide 25&quot;/&gt;&lt;property id=&quot;20307&quot; value=&quot;347&quot;/&gt;&lt;/object&gt;&lt;object type=&quot;3&quot; unique_id=&quot;10028&quot;&gt;&lt;property id=&quot;20148&quot; value=&quot;5&quot;/&gt;&lt;property id=&quot;20300&quot; value=&quot;Slide 26&quot;/&gt;&lt;property id=&quot;20307&quot; value=&quot;319&quot;/&gt;&lt;/object&gt;&lt;object type=&quot;3&quot; unique_id=&quot;10029&quot;&gt;&lt;property id=&quot;20148&quot; value=&quot;5&quot;/&gt;&lt;property id=&quot;20300&quot; value=&quot;Slide 27 - &amp;quot;The Carlson School and &amp;#x0D;&amp;#x0A;&amp;quot;&quot;/&gt;&lt;property id=&quot;20307&quot; value=&quot;348&quot;/&gt;&lt;/object&gt;&lt;object type=&quot;3&quot; unique_id=&quot;10030&quot;&gt;&lt;property id=&quot;20148&quot; value=&quot;5&quot;/&gt;&lt;property id=&quot;20300&quot; value=&quot;Slide 28&quot;/&gt;&lt;property id=&quot;20307&quot; value=&quot;320&quot;/&gt;&lt;/object&gt;&lt;object type=&quot;3&quot; unique_id=&quot;10031&quot;&gt;&lt;property id=&quot;20148&quot; value=&quot;5&quot;/&gt;&lt;property id=&quot;20300&quot; value=&quot;Slide 29&quot;/&gt;&lt;property id=&quot;20307&quot; value=&quot;321&quot;/&gt;&lt;/object&gt;&lt;object type=&quot;3&quot; unique_id=&quot;10032&quot;&gt;&lt;property id=&quot;20148&quot; value=&quot;5&quot;/&gt;&lt;property id=&quot;20300&quot; value=&quot;Slide 30 - &amp;quot;The Carlson School and &amp;#x0D;&amp;#x0A;&amp;quot;&quot;/&gt;&lt;property id=&quot;20307&quot; value=&quot;350&quot;/&gt;&lt;/object&gt;&lt;object type=&quot;3&quot; unique_id=&quot;10033&quot;&gt;&lt;property id=&quot;20148&quot; value=&quot;5&quot;/&gt;&lt;property id=&quot;20300&quot; value=&quot;Slide 31 - &amp;quot;The Carlson School and &amp;#x0D;&amp;#x0A;&amp;quot;&quot;/&gt;&lt;property id=&quot;20307&quot; value=&quot;334&quot;/&gt;&lt;/object&gt;&lt;object type=&quot;3&quot; unique_id=&quot;10034&quot;&gt;&lt;property id=&quot;20148&quot; value=&quot;5&quot;/&gt;&lt;property id=&quot;20300&quot; value=&quot;Slide 32 - &amp;quot;The Carlson School and&amp;quot;&quot;/&gt;&lt;property id=&quot;20307&quot; value=&quot;349&quot;/&gt;&lt;/object&gt;&lt;object type=&quot;3&quot; unique_id=&quot;10035&quot;&gt;&lt;property id=&quot;20148&quot; value=&quot;5&quot;/&gt;&lt;property id=&quot;20300&quot; value=&quot;Slide 33 - &amp;quot;We Need Your Help to be Great]&amp;quot;&quot;/&gt;&lt;property id=&quot;20307&quot; value=&quot;316&quot;/&gt;&lt;/object&gt;&lt;object type=&quot;3&quot; unique_id=&quot;10036&quot;&gt;&lt;property id=&quot;20148&quot; value=&quot;5&quot;/&gt;&lt;property id=&quot;20300&quot; value=&quot;Slide 34&quot;/&gt;&lt;property id=&quot;20307&quot; value=&quot;327&quot;/&gt;&lt;/object&gt;&lt;object type=&quot;3&quot; unique_id=&quot;10037&quot;&gt;&lt;property id=&quot;20148&quot; value=&quot;5&quot;/&gt;&lt;property id=&quot;20300&quot; value=&quot;Slide 35&quot;/&gt;&lt;property id=&quot;20307&quot; value=&quot;322&quot;/&gt;&lt;/object&gt;&lt;object type=&quot;3&quot; unique_id=&quot;10038&quot;&gt;&lt;property id=&quot;20148&quot; value=&quot;5&quot;/&gt;&lt;property id=&quot;20300&quot; value=&quot;Slide 36 - &amp;quot;Appendix Cont.&amp;#x0D;&amp;#x0A;&amp;quot;&quot;/&gt;&lt;property id=&quot;20307&quot; value=&quot;329&quot;/&gt;&lt;/object&gt;&lt;object type=&quot;3&quot; unique_id=&quot;10039&quot;&gt;&lt;property id=&quot;20148&quot; value=&quot;5&quot;/&gt;&lt;property id=&quot;20300&quot; value=&quot;Slide 37 - &amp;quot;Appendix Cont.&amp;#x0D;&amp;#x0A;&amp;quot;&quot;/&gt;&lt;property id=&quot;20307&quot; value=&quot;351&quot;/&gt;&lt;/object&gt;&lt;/object&gt;&lt;object type=&quot;8&quot; unique_id=&quot;10078&quot;&gt;&lt;/object&gt;&lt;/object&gt;&lt;/database&gt;"/>
  <p:tag name="MMPROD_NEXTUNIQUEID" val="10009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General Mills Sri meeting 2.13.2012 FINAL</Template>
  <TotalTime>80071</TotalTime>
  <Words>1532</Words>
  <Application>Microsoft Macintosh PowerPoint</Application>
  <PresentationFormat>On-screen Show (4:3)</PresentationFormat>
  <Paragraphs>266</Paragraphs>
  <Slides>53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4" baseType="lpstr">
      <vt:lpstr>ＭＳ Ｐゴシック</vt:lpstr>
      <vt:lpstr>Arial</vt:lpstr>
      <vt:lpstr>Calibri</vt:lpstr>
      <vt:lpstr>Cambria Math</vt:lpstr>
      <vt:lpstr>Symbol</vt:lpstr>
      <vt:lpstr>Times New Roman</vt:lpstr>
      <vt:lpstr>Verdana</vt:lpstr>
      <vt:lpstr>Zapf Dingbats</vt:lpstr>
      <vt:lpstr>Office Theme</vt:lpstr>
      <vt:lpstr>1_Office Theme</vt:lpstr>
      <vt:lpstr>Equation</vt:lpstr>
      <vt:lpstr>Multivariate Design of Experiments for Engineering Dimensional Analysis</vt:lpstr>
      <vt:lpstr>Joint Work With:</vt:lpstr>
      <vt:lpstr>Outline of Talk:</vt:lpstr>
      <vt:lpstr>Statistics vs. Engineers:  A simple example</vt:lpstr>
      <vt:lpstr>Statistician’s approach</vt:lpstr>
      <vt:lpstr>Statistician’s approach</vt:lpstr>
      <vt:lpstr>Engineer’s approach</vt:lpstr>
      <vt:lpstr>Engineer’s approach</vt:lpstr>
      <vt:lpstr>Engineer’s approach </vt:lpstr>
      <vt:lpstr>Statistical vs. Engineering Approaches</vt:lpstr>
      <vt:lpstr>Dimensional Analysis (DA) Advantages</vt:lpstr>
      <vt:lpstr>Why is scalability important?</vt:lpstr>
      <vt:lpstr>Running experiments on a turbine of this size is impossible</vt:lpstr>
      <vt:lpstr>Running experiments on a model of this size is easy.   If all variables are dimensionless, we can extrapolate!</vt:lpstr>
      <vt:lpstr>An even more compelling type of extrapolation…</vt:lpstr>
      <vt:lpstr>PowerPoint Presentation</vt:lpstr>
      <vt:lpstr>Mars Rover DA Process</vt:lpstr>
      <vt:lpstr>Ipsen (1960) Stepwise Derivation of DA Model</vt:lpstr>
      <vt:lpstr>Step 0:  Initialize the variables by specifying dimensions</vt:lpstr>
      <vt:lpstr>Step 1:  Use d to eliminate length (L)</vt:lpstr>
      <vt:lpstr>Step 2:  Use m (rover mass) to eliminate mass (M)</vt:lpstr>
      <vt:lpstr>Step 3:  Use gd-1 to eliminate time (T)</vt:lpstr>
      <vt:lpstr>Result</vt:lpstr>
      <vt:lpstr>Summary</vt:lpstr>
      <vt:lpstr>So we have a one-factor DA experiment</vt:lpstr>
      <vt:lpstr>(Logged) Earth-bound results, n = 9</vt:lpstr>
      <vt:lpstr>OK: But what about Mars?</vt:lpstr>
      <vt:lpstr>Now solve for v, smooth, and back-solve for d90</vt:lpstr>
      <vt:lpstr>Power of DA</vt:lpstr>
      <vt:lpstr>How do we know this process works?</vt:lpstr>
      <vt:lpstr>How do we know this process works?</vt:lpstr>
      <vt:lpstr>Contributions of new paper</vt:lpstr>
      <vt:lpstr>MV Buckingham P Theorem</vt:lpstr>
      <vt:lpstr> </vt:lpstr>
      <vt:lpstr>Simple Example (White, Fluid Mechanics, 2008)</vt:lpstr>
      <vt:lpstr>There are two design spaces</vt:lpstr>
      <vt:lpstr>Pictures of Design Spaces</vt:lpstr>
      <vt:lpstr>Design Recommendations</vt:lpstr>
      <vt:lpstr>MV I-optimality</vt:lpstr>
      <vt:lpstr>I-Optimal Design (n = 16)</vt:lpstr>
      <vt:lpstr>Heat exchanger example</vt:lpstr>
      <vt:lpstr>A more complex example</vt:lpstr>
      <vt:lpstr>Schematic</vt:lpstr>
      <vt:lpstr>PowerPoint Presentation</vt:lpstr>
      <vt:lpstr>Derivation of DA Model</vt:lpstr>
      <vt:lpstr>Derivation of DA Model</vt:lpstr>
      <vt:lpstr>Design Generation Findings</vt:lpstr>
      <vt:lpstr>Parametric Design: 2D Projections, n = 100</vt:lpstr>
      <vt:lpstr>Nonparametric Design: 2D Projections, n = 100</vt:lpstr>
      <vt:lpstr>Comments/Conclusions</vt:lpstr>
      <vt:lpstr>History of DA in stats as told by Chris</vt:lpstr>
      <vt:lpstr>How did we statisticians get involved in DA?</vt:lpstr>
      <vt:lpstr>Thank you</vt:lpstr>
    </vt:vector>
  </TitlesOfParts>
  <Company>University of Minnesota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davy0001</dc:creator>
  <cp:lastModifiedBy>Microsoft Office User</cp:lastModifiedBy>
  <cp:revision>760</cp:revision>
  <cp:lastPrinted>2012-08-13T19:31:55Z</cp:lastPrinted>
  <dcterms:created xsi:type="dcterms:W3CDTF">2014-09-01T14:35:08Z</dcterms:created>
  <dcterms:modified xsi:type="dcterms:W3CDTF">2021-11-02T13:23:10Z</dcterms:modified>
</cp:coreProperties>
</file>